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f" ContentType="image/tiff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media/image6.jpg" ContentType="image/jpe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26.jpg" ContentType="image/jpeg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7" r:id="rId2"/>
  </p:sldMasterIdLst>
  <p:notesMasterIdLst>
    <p:notesMasterId r:id="rId11"/>
  </p:notesMasterIdLst>
  <p:sldIdLst>
    <p:sldId id="331" r:id="rId3"/>
    <p:sldId id="332" r:id="rId4"/>
    <p:sldId id="329" r:id="rId5"/>
    <p:sldId id="330" r:id="rId6"/>
    <p:sldId id="344" r:id="rId7"/>
    <p:sldId id="256" r:id="rId8"/>
    <p:sldId id="257" r:id="rId9"/>
    <p:sldId id="346" r:id="rId10"/>
  </p:sldIdLst>
  <p:sldSz cx="20104100" cy="11309350"/>
  <p:notesSz cx="20104100" cy="113093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599"/>
  </p:normalViewPr>
  <p:slideViewPr>
    <p:cSldViewPr>
      <p:cViewPr varScale="1">
        <p:scale>
          <a:sx n="64" d="100"/>
          <a:sy n="64" d="100"/>
        </p:scale>
        <p:origin x="800" y="17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7409B-2BF0-734E-BB90-1123E01FCEA3}" type="datetimeFigureOut">
              <a:rPr lang="en-US" smtClean="0"/>
              <a:t>7/29/20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F8BF41-B484-B24B-B9E4-8C973D5C43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47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F4F9F7-D145-48F3-9501-3FA59E73526E}" type="slidenum">
              <a:rPr lang="en-IE" smtClean="0"/>
              <a:t>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065422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F4F9F7-D145-48F3-9501-3FA59E73526E}" type="slidenum">
              <a:rPr lang="en-IE" smtClean="0"/>
              <a:t>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554886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F4F9F7-D145-48F3-9501-3FA59E73526E}" type="slidenum">
              <a:rPr lang="en-IE" smtClean="0"/>
              <a:t>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862274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20104099" cy="113085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453369" y="3871998"/>
            <a:ext cx="15197361" cy="14331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200" b="0" i="0">
                <a:solidFill>
                  <a:srgbClr val="424242"/>
                </a:solidFill>
                <a:latin typeface="Lato Light"/>
                <a:cs typeface="Lato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7/29/20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82157" y="3010591"/>
            <a:ext cx="8544243" cy="71756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77700" y="3010591"/>
            <a:ext cx="8544243" cy="71756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7/29/20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391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4776" y="602119"/>
            <a:ext cx="17339786" cy="218595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4776" y="2772362"/>
            <a:ext cx="8504976" cy="1358692"/>
          </a:xfrm>
        </p:spPr>
        <p:txBody>
          <a:bodyPr anchor="b"/>
          <a:lstStyle>
            <a:lvl1pPr marL="0" indent="0">
              <a:buNone/>
              <a:defRPr sz="3958" b="1"/>
            </a:lvl1pPr>
            <a:lvl2pPr marL="753923" indent="0">
              <a:buNone/>
              <a:defRPr sz="3298" b="1"/>
            </a:lvl2pPr>
            <a:lvl3pPr marL="1507846" indent="0">
              <a:buNone/>
              <a:defRPr sz="2968" b="1"/>
            </a:lvl3pPr>
            <a:lvl4pPr marL="2261768" indent="0">
              <a:buNone/>
              <a:defRPr sz="2638" b="1"/>
            </a:lvl4pPr>
            <a:lvl5pPr marL="3015691" indent="0">
              <a:buNone/>
              <a:defRPr sz="2638" b="1"/>
            </a:lvl5pPr>
            <a:lvl6pPr marL="3769614" indent="0">
              <a:buNone/>
              <a:defRPr sz="2638" b="1"/>
            </a:lvl6pPr>
            <a:lvl7pPr marL="4523537" indent="0">
              <a:buNone/>
              <a:defRPr sz="2638" b="1"/>
            </a:lvl7pPr>
            <a:lvl8pPr marL="5277460" indent="0">
              <a:buNone/>
              <a:defRPr sz="2638" b="1"/>
            </a:lvl8pPr>
            <a:lvl9pPr marL="6031382" indent="0">
              <a:buNone/>
              <a:defRPr sz="263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84776" y="4131054"/>
            <a:ext cx="8504976" cy="60761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177701" y="2772362"/>
            <a:ext cx="8546861" cy="1358692"/>
          </a:xfrm>
        </p:spPr>
        <p:txBody>
          <a:bodyPr anchor="b"/>
          <a:lstStyle>
            <a:lvl1pPr marL="0" indent="0">
              <a:buNone/>
              <a:defRPr sz="3958" b="1"/>
            </a:lvl1pPr>
            <a:lvl2pPr marL="753923" indent="0">
              <a:buNone/>
              <a:defRPr sz="3298" b="1"/>
            </a:lvl2pPr>
            <a:lvl3pPr marL="1507846" indent="0">
              <a:buNone/>
              <a:defRPr sz="2968" b="1"/>
            </a:lvl3pPr>
            <a:lvl4pPr marL="2261768" indent="0">
              <a:buNone/>
              <a:defRPr sz="2638" b="1"/>
            </a:lvl4pPr>
            <a:lvl5pPr marL="3015691" indent="0">
              <a:buNone/>
              <a:defRPr sz="2638" b="1"/>
            </a:lvl5pPr>
            <a:lvl6pPr marL="3769614" indent="0">
              <a:buNone/>
              <a:defRPr sz="2638" b="1"/>
            </a:lvl6pPr>
            <a:lvl7pPr marL="4523537" indent="0">
              <a:buNone/>
              <a:defRPr sz="2638" b="1"/>
            </a:lvl7pPr>
            <a:lvl8pPr marL="5277460" indent="0">
              <a:buNone/>
              <a:defRPr sz="2638" b="1"/>
            </a:lvl8pPr>
            <a:lvl9pPr marL="6031382" indent="0">
              <a:buNone/>
              <a:defRPr sz="263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177701" y="4131054"/>
            <a:ext cx="8546861" cy="60761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7/29/20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1625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7/29/20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0696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7/29/20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9928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4776" y="753957"/>
            <a:ext cx="6484095" cy="2638848"/>
          </a:xfrm>
        </p:spPr>
        <p:txBody>
          <a:bodyPr anchor="b"/>
          <a:lstStyle>
            <a:lvl1pPr>
              <a:defRPr sz="527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46861" y="1628338"/>
            <a:ext cx="10177701" cy="8036969"/>
          </a:xfrm>
        </p:spPr>
        <p:txBody>
          <a:bodyPr/>
          <a:lstStyle>
            <a:lvl1pPr>
              <a:defRPr sz="5277"/>
            </a:lvl1pPr>
            <a:lvl2pPr>
              <a:defRPr sz="4617"/>
            </a:lvl2pPr>
            <a:lvl3pPr>
              <a:defRPr sz="3958"/>
            </a:lvl3pPr>
            <a:lvl4pPr>
              <a:defRPr sz="3298"/>
            </a:lvl4pPr>
            <a:lvl5pPr>
              <a:defRPr sz="3298"/>
            </a:lvl5pPr>
            <a:lvl6pPr>
              <a:defRPr sz="3298"/>
            </a:lvl6pPr>
            <a:lvl7pPr>
              <a:defRPr sz="3298"/>
            </a:lvl7pPr>
            <a:lvl8pPr>
              <a:defRPr sz="3298"/>
            </a:lvl8pPr>
            <a:lvl9pPr>
              <a:defRPr sz="329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84776" y="3392805"/>
            <a:ext cx="6484095" cy="6285591"/>
          </a:xfrm>
        </p:spPr>
        <p:txBody>
          <a:bodyPr/>
          <a:lstStyle>
            <a:lvl1pPr marL="0" indent="0">
              <a:buNone/>
              <a:defRPr sz="2638"/>
            </a:lvl1pPr>
            <a:lvl2pPr marL="753923" indent="0">
              <a:buNone/>
              <a:defRPr sz="2309"/>
            </a:lvl2pPr>
            <a:lvl3pPr marL="1507846" indent="0">
              <a:buNone/>
              <a:defRPr sz="1979"/>
            </a:lvl3pPr>
            <a:lvl4pPr marL="2261768" indent="0">
              <a:buNone/>
              <a:defRPr sz="1649"/>
            </a:lvl4pPr>
            <a:lvl5pPr marL="3015691" indent="0">
              <a:buNone/>
              <a:defRPr sz="1649"/>
            </a:lvl5pPr>
            <a:lvl6pPr marL="3769614" indent="0">
              <a:buNone/>
              <a:defRPr sz="1649"/>
            </a:lvl6pPr>
            <a:lvl7pPr marL="4523537" indent="0">
              <a:buNone/>
              <a:defRPr sz="1649"/>
            </a:lvl7pPr>
            <a:lvl8pPr marL="5277460" indent="0">
              <a:buNone/>
              <a:defRPr sz="1649"/>
            </a:lvl8pPr>
            <a:lvl9pPr marL="6031382" indent="0">
              <a:buNone/>
              <a:defRPr sz="164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7/29/20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1435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4776" y="753957"/>
            <a:ext cx="6484095" cy="2638848"/>
          </a:xfrm>
        </p:spPr>
        <p:txBody>
          <a:bodyPr anchor="b"/>
          <a:lstStyle>
            <a:lvl1pPr>
              <a:defRPr sz="527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546861" y="1628338"/>
            <a:ext cx="10177701" cy="8036969"/>
          </a:xfrm>
        </p:spPr>
        <p:txBody>
          <a:bodyPr anchor="t"/>
          <a:lstStyle>
            <a:lvl1pPr marL="0" indent="0">
              <a:buNone/>
              <a:defRPr sz="5277"/>
            </a:lvl1pPr>
            <a:lvl2pPr marL="753923" indent="0">
              <a:buNone/>
              <a:defRPr sz="4617"/>
            </a:lvl2pPr>
            <a:lvl3pPr marL="1507846" indent="0">
              <a:buNone/>
              <a:defRPr sz="3958"/>
            </a:lvl3pPr>
            <a:lvl4pPr marL="2261768" indent="0">
              <a:buNone/>
              <a:defRPr sz="3298"/>
            </a:lvl4pPr>
            <a:lvl5pPr marL="3015691" indent="0">
              <a:buNone/>
              <a:defRPr sz="3298"/>
            </a:lvl5pPr>
            <a:lvl6pPr marL="3769614" indent="0">
              <a:buNone/>
              <a:defRPr sz="3298"/>
            </a:lvl6pPr>
            <a:lvl7pPr marL="4523537" indent="0">
              <a:buNone/>
              <a:defRPr sz="3298"/>
            </a:lvl7pPr>
            <a:lvl8pPr marL="5277460" indent="0">
              <a:buNone/>
              <a:defRPr sz="3298"/>
            </a:lvl8pPr>
            <a:lvl9pPr marL="6031382" indent="0">
              <a:buNone/>
              <a:defRPr sz="3298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84776" y="3392805"/>
            <a:ext cx="6484095" cy="6285591"/>
          </a:xfrm>
        </p:spPr>
        <p:txBody>
          <a:bodyPr/>
          <a:lstStyle>
            <a:lvl1pPr marL="0" indent="0">
              <a:buNone/>
              <a:defRPr sz="2638"/>
            </a:lvl1pPr>
            <a:lvl2pPr marL="753923" indent="0">
              <a:buNone/>
              <a:defRPr sz="2309"/>
            </a:lvl2pPr>
            <a:lvl3pPr marL="1507846" indent="0">
              <a:buNone/>
              <a:defRPr sz="1979"/>
            </a:lvl3pPr>
            <a:lvl4pPr marL="2261768" indent="0">
              <a:buNone/>
              <a:defRPr sz="1649"/>
            </a:lvl4pPr>
            <a:lvl5pPr marL="3015691" indent="0">
              <a:buNone/>
              <a:defRPr sz="1649"/>
            </a:lvl5pPr>
            <a:lvl6pPr marL="3769614" indent="0">
              <a:buNone/>
              <a:defRPr sz="1649"/>
            </a:lvl6pPr>
            <a:lvl7pPr marL="4523537" indent="0">
              <a:buNone/>
              <a:defRPr sz="1649"/>
            </a:lvl7pPr>
            <a:lvl8pPr marL="5277460" indent="0">
              <a:buNone/>
              <a:defRPr sz="1649"/>
            </a:lvl8pPr>
            <a:lvl9pPr marL="6031382" indent="0">
              <a:buNone/>
              <a:defRPr sz="164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7/29/20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794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7/29/20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1488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4386996" y="602118"/>
            <a:ext cx="4334947" cy="95841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82157" y="602118"/>
            <a:ext cx="12753538" cy="95841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7/29/20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937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20104099" cy="113085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950" b="0" i="0">
                <a:solidFill>
                  <a:schemeClr val="tx1"/>
                </a:solidFill>
                <a:latin typeface="Lato Light"/>
                <a:cs typeface="Lato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7/29/20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950" b="0" i="0">
                <a:solidFill>
                  <a:schemeClr val="tx1"/>
                </a:solidFill>
                <a:latin typeface="Lato Light"/>
                <a:cs typeface="Lato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7/29/20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D3E2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0"/>
            <a:ext cx="20104099" cy="113085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7659944" y="130362"/>
            <a:ext cx="4784126" cy="145013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950" b="0" i="0">
                <a:solidFill>
                  <a:schemeClr val="tx1"/>
                </a:solidFill>
                <a:latin typeface="Lato Light"/>
                <a:cs typeface="Lato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7/29/20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E1EB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7/29/20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FFF86-6CF9-4D8E-B306-1CAE62C091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3013" y="4265593"/>
            <a:ext cx="15078075" cy="1522596"/>
          </a:xfrm>
        </p:spPr>
        <p:txBody>
          <a:bodyPr anchor="b"/>
          <a:lstStyle>
            <a:lvl1pPr algn="ctr">
              <a:defRPr sz="9894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89CC66-E214-452E-ABD9-C94BB49C2B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13013" y="5940028"/>
            <a:ext cx="15078075" cy="609077"/>
          </a:xfrm>
        </p:spPr>
        <p:txBody>
          <a:bodyPr/>
          <a:lstStyle>
            <a:lvl1pPr marL="0" indent="0" algn="ctr">
              <a:buNone/>
              <a:defRPr sz="3958"/>
            </a:lvl1pPr>
            <a:lvl2pPr marL="753923" indent="0" algn="ctr">
              <a:buNone/>
              <a:defRPr sz="3298"/>
            </a:lvl2pPr>
            <a:lvl3pPr marL="1507846" indent="0" algn="ctr">
              <a:buNone/>
              <a:defRPr sz="2968"/>
            </a:lvl3pPr>
            <a:lvl4pPr marL="2261768" indent="0" algn="ctr">
              <a:buNone/>
              <a:defRPr sz="2638"/>
            </a:lvl4pPr>
            <a:lvl5pPr marL="3015691" indent="0" algn="ctr">
              <a:buNone/>
              <a:defRPr sz="2638"/>
            </a:lvl5pPr>
            <a:lvl6pPr marL="3769614" indent="0" algn="ctr">
              <a:buNone/>
              <a:defRPr sz="2638"/>
            </a:lvl6pPr>
            <a:lvl7pPr marL="4523537" indent="0" algn="ctr">
              <a:buNone/>
              <a:defRPr sz="2638"/>
            </a:lvl7pPr>
            <a:lvl8pPr marL="5277460" indent="0" algn="ctr">
              <a:buNone/>
              <a:defRPr sz="2638"/>
            </a:lvl8pPr>
            <a:lvl9pPr marL="6031382" indent="0" algn="ctr">
              <a:buNone/>
              <a:defRPr sz="2638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35C39A-323D-453B-9305-0EE9EF3EDE3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5205" y="10517696"/>
            <a:ext cx="4623943" cy="276999"/>
          </a:xfrm>
        </p:spPr>
        <p:txBody>
          <a:bodyPr/>
          <a:lstStyle/>
          <a:p>
            <a:fld id="{8FED5263-FBD0-4CA7-AFEF-A7BF1D2B97BE}" type="datetimeFigureOut">
              <a:rPr lang="en-IE" smtClean="0"/>
              <a:t>29/07/2020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740104-87BB-466B-BD1B-D232679DF5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35394" y="10517696"/>
            <a:ext cx="6433312" cy="276999"/>
          </a:xfrm>
        </p:spPr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4FE706-D9AB-4C08-8A66-2250684E7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474953" y="10517696"/>
            <a:ext cx="4623943" cy="276999"/>
          </a:xfrm>
        </p:spPr>
        <p:txBody>
          <a:bodyPr/>
          <a:lstStyle/>
          <a:p>
            <a:fld id="{59D9DBB6-B91D-4CB2-B0C1-2A228D99E57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92344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3013" y="1850860"/>
            <a:ext cx="15078075" cy="3937329"/>
          </a:xfrm>
        </p:spPr>
        <p:txBody>
          <a:bodyPr anchor="b"/>
          <a:lstStyle>
            <a:lvl1pPr algn="ctr">
              <a:defRPr sz="989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3013" y="5940028"/>
            <a:ext cx="15078075" cy="2730474"/>
          </a:xfrm>
        </p:spPr>
        <p:txBody>
          <a:bodyPr/>
          <a:lstStyle>
            <a:lvl1pPr marL="0" indent="0" algn="ctr">
              <a:buNone/>
              <a:defRPr sz="3958"/>
            </a:lvl1pPr>
            <a:lvl2pPr marL="753923" indent="0" algn="ctr">
              <a:buNone/>
              <a:defRPr sz="3298"/>
            </a:lvl2pPr>
            <a:lvl3pPr marL="1507846" indent="0" algn="ctr">
              <a:buNone/>
              <a:defRPr sz="2968"/>
            </a:lvl3pPr>
            <a:lvl4pPr marL="2261768" indent="0" algn="ctr">
              <a:buNone/>
              <a:defRPr sz="2638"/>
            </a:lvl4pPr>
            <a:lvl5pPr marL="3015691" indent="0" algn="ctr">
              <a:buNone/>
              <a:defRPr sz="2638"/>
            </a:lvl5pPr>
            <a:lvl6pPr marL="3769614" indent="0" algn="ctr">
              <a:buNone/>
              <a:defRPr sz="2638"/>
            </a:lvl6pPr>
            <a:lvl7pPr marL="4523537" indent="0" algn="ctr">
              <a:buNone/>
              <a:defRPr sz="2638"/>
            </a:lvl7pPr>
            <a:lvl8pPr marL="5277460" indent="0" algn="ctr">
              <a:buNone/>
              <a:defRPr sz="2638"/>
            </a:lvl8pPr>
            <a:lvl9pPr marL="6031382" indent="0" algn="ctr">
              <a:buNone/>
              <a:defRPr sz="2638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7/29/20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618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7/29/20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761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86" y="2819485"/>
            <a:ext cx="17339786" cy="4704375"/>
          </a:xfrm>
        </p:spPr>
        <p:txBody>
          <a:bodyPr anchor="b"/>
          <a:lstStyle>
            <a:lvl1pPr>
              <a:defRPr sz="989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86" y="7568366"/>
            <a:ext cx="17339786" cy="2473919"/>
          </a:xfrm>
        </p:spPr>
        <p:txBody>
          <a:bodyPr/>
          <a:lstStyle>
            <a:lvl1pPr marL="0" indent="0">
              <a:buNone/>
              <a:defRPr sz="3958">
                <a:solidFill>
                  <a:schemeClr val="tx1">
                    <a:tint val="75000"/>
                  </a:schemeClr>
                </a:solidFill>
              </a:defRPr>
            </a:lvl1pPr>
            <a:lvl2pPr marL="753923" indent="0">
              <a:buNone/>
              <a:defRPr sz="3298">
                <a:solidFill>
                  <a:schemeClr val="tx1">
                    <a:tint val="75000"/>
                  </a:schemeClr>
                </a:solidFill>
              </a:defRPr>
            </a:lvl2pPr>
            <a:lvl3pPr marL="1507846" indent="0">
              <a:buNone/>
              <a:defRPr sz="2968">
                <a:solidFill>
                  <a:schemeClr val="tx1">
                    <a:tint val="75000"/>
                  </a:schemeClr>
                </a:solidFill>
              </a:defRPr>
            </a:lvl3pPr>
            <a:lvl4pPr marL="2261768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4pPr>
            <a:lvl5pPr marL="3015691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5pPr>
            <a:lvl6pPr marL="3769614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6pPr>
            <a:lvl7pPr marL="4523537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7pPr>
            <a:lvl8pPr marL="5277460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8pPr>
            <a:lvl9pPr marL="6031382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7/29/20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703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958215" y="1620758"/>
            <a:ext cx="2187668" cy="7797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950" b="0" i="0">
                <a:solidFill>
                  <a:schemeClr val="tx1"/>
                </a:solidFill>
                <a:latin typeface="Lato Light"/>
                <a:cs typeface="Lato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2601150"/>
            <a:ext cx="18093690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7/29/20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79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82157" y="602119"/>
            <a:ext cx="17339786" cy="2185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2157" y="3010591"/>
            <a:ext cx="17339786" cy="7175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82157" y="10482093"/>
            <a:ext cx="4523423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9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7/29/20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59483" y="10482093"/>
            <a:ext cx="6785134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9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4198520" y="10482093"/>
            <a:ext cx="4523423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9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226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xStyles>
    <p:titleStyle>
      <a:lvl1pPr algn="l" defTabSz="1507846" rtl="0" eaLnBrk="1" latinLnBrk="0" hangingPunct="1">
        <a:lnSpc>
          <a:spcPct val="90000"/>
        </a:lnSpc>
        <a:spcBef>
          <a:spcPct val="0"/>
        </a:spcBef>
        <a:buNone/>
        <a:defRPr sz="725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6961" indent="-376961" algn="l" defTabSz="1507846" rtl="0" eaLnBrk="1" latinLnBrk="0" hangingPunct="1">
        <a:lnSpc>
          <a:spcPct val="90000"/>
        </a:lnSpc>
        <a:spcBef>
          <a:spcPts val="1649"/>
        </a:spcBef>
        <a:buFont typeface="Arial" panose="020B0604020202020204" pitchFamily="34" charset="0"/>
        <a:buChar char="•"/>
        <a:defRPr sz="4617" kern="1200">
          <a:solidFill>
            <a:schemeClr val="tx1"/>
          </a:solidFill>
          <a:latin typeface="+mn-lt"/>
          <a:ea typeface="+mn-ea"/>
          <a:cs typeface="+mn-cs"/>
        </a:defRPr>
      </a:lvl1pPr>
      <a:lvl2pPr marL="1130884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3958" kern="1200">
          <a:solidFill>
            <a:schemeClr val="tx1"/>
          </a:solidFill>
          <a:latin typeface="+mn-lt"/>
          <a:ea typeface="+mn-ea"/>
          <a:cs typeface="+mn-cs"/>
        </a:defRPr>
      </a:lvl2pPr>
      <a:lvl3pPr marL="1884807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3298" kern="1200">
          <a:solidFill>
            <a:schemeClr val="tx1"/>
          </a:solidFill>
          <a:latin typeface="+mn-lt"/>
          <a:ea typeface="+mn-ea"/>
          <a:cs typeface="+mn-cs"/>
        </a:defRPr>
      </a:lvl3pPr>
      <a:lvl4pPr marL="2638730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4pPr>
      <a:lvl5pPr marL="3392653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5pPr>
      <a:lvl6pPr marL="4146575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6pPr>
      <a:lvl7pPr marL="4900498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7pPr>
      <a:lvl8pPr marL="5654421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8pPr>
      <a:lvl9pPr marL="6408344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1pPr>
      <a:lvl2pPr marL="753923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2pPr>
      <a:lvl3pPr marL="1507846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3pPr>
      <a:lvl4pPr marL="2261768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4pPr>
      <a:lvl5pPr marL="3015691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5pPr>
      <a:lvl6pPr marL="3769614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6pPr>
      <a:lvl7pPr marL="4523537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7pPr>
      <a:lvl8pPr marL="5277460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8pPr>
      <a:lvl9pPr marL="6031382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tiff"/><Relationship Id="rId3" Type="http://schemas.openxmlformats.org/officeDocument/2006/relationships/image" Target="../media/image7.png"/><Relationship Id="rId7" Type="http://schemas.openxmlformats.org/officeDocument/2006/relationships/image" Target="../media/image11.tif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tiff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tiff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tiff"/><Relationship Id="rId12" Type="http://schemas.openxmlformats.org/officeDocument/2006/relationships/image" Target="../media/image22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tiff"/><Relationship Id="rId11" Type="http://schemas.openxmlformats.org/officeDocument/2006/relationships/image" Target="../media/image21.tiff"/><Relationship Id="rId5" Type="http://schemas.openxmlformats.org/officeDocument/2006/relationships/image" Target="../media/image15.tiff"/><Relationship Id="rId15" Type="http://schemas.openxmlformats.org/officeDocument/2006/relationships/image" Target="../media/image25.tiff"/><Relationship Id="rId10" Type="http://schemas.openxmlformats.org/officeDocument/2006/relationships/image" Target="../media/image20.tiff"/><Relationship Id="rId4" Type="http://schemas.openxmlformats.org/officeDocument/2006/relationships/image" Target="../media/image14.png"/><Relationship Id="rId9" Type="http://schemas.openxmlformats.org/officeDocument/2006/relationships/image" Target="../media/image19.tiff"/><Relationship Id="rId1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tiff"/><Relationship Id="rId13" Type="http://schemas.openxmlformats.org/officeDocument/2006/relationships/image" Target="../media/image25.tiff"/><Relationship Id="rId3" Type="http://schemas.openxmlformats.org/officeDocument/2006/relationships/image" Target="../media/image13.png"/><Relationship Id="rId7" Type="http://schemas.openxmlformats.org/officeDocument/2006/relationships/image" Target="../media/image17.tiff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tiff"/><Relationship Id="rId11" Type="http://schemas.openxmlformats.org/officeDocument/2006/relationships/image" Target="../media/image22.tiff"/><Relationship Id="rId5" Type="http://schemas.openxmlformats.org/officeDocument/2006/relationships/image" Target="../media/image15.tiff"/><Relationship Id="rId10" Type="http://schemas.openxmlformats.org/officeDocument/2006/relationships/image" Target="../media/image20.tiff"/><Relationship Id="rId4" Type="http://schemas.openxmlformats.org/officeDocument/2006/relationships/image" Target="../media/image14.png"/><Relationship Id="rId9" Type="http://schemas.openxmlformats.org/officeDocument/2006/relationships/image" Target="../media/image19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181B924-F9A3-2048-A050-12823E6E52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277"/>
          <a:stretch/>
        </p:blipFill>
        <p:spPr>
          <a:xfrm>
            <a:off x="1898650" y="1311275"/>
            <a:ext cx="16523057" cy="8605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2327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F84A5E9-BED8-1945-81A4-426F62F011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6729" y="226570"/>
            <a:ext cx="15283339" cy="7985546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1829F81-0165-044A-A79A-905C5CB39FB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2324" y="9126895"/>
            <a:ext cx="3508876" cy="1074323"/>
          </a:xfrm>
          <a:prstGeom prst="rect">
            <a:avLst/>
          </a:prstGeom>
        </p:spPr>
      </p:pic>
      <p:pic>
        <p:nvPicPr>
          <p:cNvPr id="7" name="Picture 6" descr="Image result for gmit logo">
            <a:extLst>
              <a:ext uri="{FF2B5EF4-FFF2-40B4-BE49-F238E27FC236}">
                <a16:creationId xmlns:a16="http://schemas.microsoft.com/office/drawing/2014/main" id="{4F3BE5A4-1760-804A-ACE4-4F23E27B75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902523" y="8847020"/>
            <a:ext cx="2582002" cy="1354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491A102-30CD-7348-9EA6-A70EA1FB990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0449" y="9126896"/>
            <a:ext cx="3042452" cy="11831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6B89A0D-58BF-B642-9C78-063B6405C03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880" y="9196380"/>
            <a:ext cx="3056468" cy="113868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20C4F02-A16C-C844-8073-850523CDE80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119330" y="9091258"/>
            <a:ext cx="2321549" cy="121881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5998A47-B29C-5C4C-BBBB-8001EFCCB06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23972" y="9181795"/>
            <a:ext cx="2040888" cy="1398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7705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4" descr="Image result for nui galway logo"/>
          <p:cNvSpPr>
            <a:spLocks noChangeAspect="1" noChangeArrowheads="1"/>
          </p:cNvSpPr>
          <p:nvPr/>
        </p:nvSpPr>
        <p:spPr bwMode="auto">
          <a:xfrm>
            <a:off x="256536" y="-237816"/>
            <a:ext cx="502603" cy="502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50781" tIns="75390" rIns="150781" bIns="75390" numCol="1" anchor="t" anchorCtr="0" compatLnSpc="1">
            <a:prstTxWarp prst="textNoShape">
              <a:avLst/>
            </a:prstTxWarp>
          </a:bodyPr>
          <a:lstStyle/>
          <a:p>
            <a:endParaRPr lang="en-IE" sz="2968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141" y="686967"/>
            <a:ext cx="6160620" cy="1886214"/>
          </a:xfrm>
          <a:prstGeom prst="rect">
            <a:avLst/>
          </a:prstGeom>
        </p:spPr>
      </p:pic>
      <p:pic>
        <p:nvPicPr>
          <p:cNvPr id="2054" name="Picture 6" descr="Image result for gmit logo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18580" y="-361429"/>
            <a:ext cx="4928392" cy="2584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Image result for skillnets ireland"/>
          <p:cNvSpPr>
            <a:spLocks noChangeAspect="1" noChangeArrowheads="1"/>
          </p:cNvSpPr>
          <p:nvPr/>
        </p:nvSpPr>
        <p:spPr bwMode="auto">
          <a:xfrm>
            <a:off x="759139" y="264787"/>
            <a:ext cx="502603" cy="502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50781" tIns="75390" rIns="150781" bIns="75390" numCol="1" anchor="t" anchorCtr="0" compatLnSpc="1">
            <a:prstTxWarp prst="textNoShape">
              <a:avLst/>
            </a:prstTxWarp>
          </a:bodyPr>
          <a:lstStyle/>
          <a:p>
            <a:endParaRPr lang="en-IE" sz="2968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EB4FFFF-622C-3C48-82AB-0B39BC5C82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2349" y="4392805"/>
            <a:ext cx="6151281" cy="205042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76C8153-9E25-5140-BC36-37279C425C0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69696" y="3231415"/>
            <a:ext cx="4121014" cy="247260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896687D-CA43-3E4E-A875-A0DA42170FD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00920" y="401150"/>
            <a:ext cx="2307775" cy="263745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F8A4D1B-B51D-234C-BD61-92C87503698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722219" y="64048"/>
            <a:ext cx="2471490" cy="247149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1F1B853-6357-544E-B1AE-2B27D4EA431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64671" y="4159125"/>
            <a:ext cx="2412662" cy="301282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591BAD6-B94F-AE49-8892-6136AC1F595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737223" y="3959863"/>
            <a:ext cx="2738222" cy="273822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031535C-2A79-4646-9315-35CAC0A345B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477000" y="7461122"/>
            <a:ext cx="2487843" cy="26362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2570E6D-1720-4949-8A32-1A36412A128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6714957" y="7461123"/>
            <a:ext cx="2851601" cy="285160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9835FFE-C5C4-FE4B-BB3C-BDC5F49869A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12004" y="7764291"/>
            <a:ext cx="6531145" cy="200258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1916C51-8A83-A040-BDAA-E932A89119A2}"/>
              </a:ext>
            </a:extLst>
          </p:cNvPr>
          <p:cNvSpPr txBox="1"/>
          <p:nvPr/>
        </p:nvSpPr>
        <p:spPr>
          <a:xfrm>
            <a:off x="10204453" y="1673344"/>
            <a:ext cx="6857997" cy="1919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68" dirty="0"/>
              <a:t>Monica Nielsen &amp; Laura Hegarty</a:t>
            </a:r>
          </a:p>
          <a:p>
            <a:r>
              <a:rPr lang="en-US" sz="2968" dirty="0"/>
              <a:t>Marketing Lecturers</a:t>
            </a:r>
          </a:p>
          <a:p>
            <a:r>
              <a:rPr lang="en-US" sz="2968" b="1" dirty="0"/>
              <a:t>Experts in Marketing Planning, Digital Media &amp; Marketing , Web Analytics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7EF195B-E4DF-9C43-9F66-D7651D2A25EC}"/>
              </a:ext>
            </a:extLst>
          </p:cNvPr>
          <p:cNvSpPr txBox="1"/>
          <p:nvPr/>
        </p:nvSpPr>
        <p:spPr>
          <a:xfrm>
            <a:off x="148150" y="6536210"/>
            <a:ext cx="7216520" cy="1990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68" dirty="0"/>
              <a:t>John McArdle, VP Worldwide Sales</a:t>
            </a:r>
          </a:p>
          <a:p>
            <a:r>
              <a:rPr lang="en-US" sz="2968" b="1" dirty="0"/>
              <a:t>Expert in </a:t>
            </a:r>
            <a:r>
              <a:rPr lang="en-GB" sz="3200" b="1" dirty="0">
                <a:effectLst/>
                <a:latin typeface="Calibri" panose="020F0502020204030204" pitchFamily="34" charset="0"/>
              </a:rPr>
              <a:t>Inside sales, B2B sales, Tech Sales</a:t>
            </a:r>
          </a:p>
          <a:p>
            <a:endParaRPr lang="en-US" sz="2968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2FC3677-33C4-BE45-9DC4-CECB065680DE}"/>
              </a:ext>
            </a:extLst>
          </p:cNvPr>
          <p:cNvSpPr txBox="1"/>
          <p:nvPr/>
        </p:nvSpPr>
        <p:spPr>
          <a:xfrm>
            <a:off x="429540" y="2535537"/>
            <a:ext cx="9179155" cy="14625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68" dirty="0"/>
              <a:t>Jonathan </a:t>
            </a:r>
            <a:r>
              <a:rPr lang="en-US" sz="2968" dirty="0" err="1"/>
              <a:t>Levie</a:t>
            </a:r>
            <a:r>
              <a:rPr lang="en-US" sz="2968" dirty="0"/>
              <a:t>, </a:t>
            </a:r>
            <a:r>
              <a:rPr lang="en-US" sz="2968" dirty="0" err="1"/>
              <a:t>Pr</a:t>
            </a:r>
            <a:r>
              <a:rPr lang="en-IE" sz="2968" dirty="0" err="1"/>
              <a:t>ofessor</a:t>
            </a:r>
            <a:r>
              <a:rPr lang="en-IE" sz="2968" dirty="0"/>
              <a:t> of </a:t>
            </a:r>
          </a:p>
          <a:p>
            <a:r>
              <a:rPr lang="en-IE" sz="2968" dirty="0"/>
              <a:t>Entrepreneurship &amp; Regional Development</a:t>
            </a:r>
          </a:p>
          <a:p>
            <a:r>
              <a:rPr lang="en-IE" sz="2968" b="1" dirty="0"/>
              <a:t>Expert in Founder Sales, Scaling Sales, Entrepreneurship</a:t>
            </a:r>
            <a:r>
              <a:rPr lang="en-US" sz="2968" b="1" dirty="0"/>
              <a:t>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DC7C002-1CD5-C94C-B4B3-F5FD413AD32A}"/>
              </a:ext>
            </a:extLst>
          </p:cNvPr>
          <p:cNvSpPr txBox="1"/>
          <p:nvPr/>
        </p:nvSpPr>
        <p:spPr>
          <a:xfrm>
            <a:off x="10318580" y="5763455"/>
            <a:ext cx="7115069" cy="1990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68" dirty="0"/>
              <a:t>Darragh O’ Connor, Director of Corporate Sales - </a:t>
            </a:r>
            <a:r>
              <a:rPr lang="en-US" sz="2968" b="1" dirty="0"/>
              <a:t>Expert in </a:t>
            </a:r>
            <a:r>
              <a:rPr lang="en-GB" sz="3200" b="1" dirty="0">
                <a:effectLst/>
                <a:latin typeface="Calibri" panose="020F0502020204030204" pitchFamily="34" charset="0"/>
              </a:rPr>
              <a:t>Corporate sales, Hospitality Sales</a:t>
            </a:r>
          </a:p>
          <a:p>
            <a:endParaRPr lang="en-US" sz="2968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E1064B5-6F21-C545-ADA7-712D0EDDED20}"/>
              </a:ext>
            </a:extLst>
          </p:cNvPr>
          <p:cNvSpPr txBox="1"/>
          <p:nvPr/>
        </p:nvSpPr>
        <p:spPr>
          <a:xfrm>
            <a:off x="150543" y="9766872"/>
            <a:ext cx="9737147" cy="1990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68" dirty="0"/>
              <a:t>Renate Kohlmann, Director</a:t>
            </a:r>
          </a:p>
          <a:p>
            <a:r>
              <a:rPr lang="en-US" sz="2968" b="1" dirty="0"/>
              <a:t>Expert in B2C </a:t>
            </a:r>
            <a:r>
              <a:rPr lang="en-GB" sz="3200" b="1" dirty="0">
                <a:effectLst/>
                <a:latin typeface="Calibri" panose="020F0502020204030204" pitchFamily="34" charset="0"/>
              </a:rPr>
              <a:t>Service Operations and Sales, Ecommerce Sales</a:t>
            </a:r>
          </a:p>
          <a:p>
            <a:endParaRPr lang="en-US" sz="2968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E58CA18-0398-994C-946F-57A50DEA792B}"/>
              </a:ext>
            </a:extLst>
          </p:cNvPr>
          <p:cNvSpPr txBox="1"/>
          <p:nvPr/>
        </p:nvSpPr>
        <p:spPr>
          <a:xfrm>
            <a:off x="11037271" y="10204049"/>
            <a:ext cx="7211615" cy="10057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68" dirty="0"/>
              <a:t>Jamie Ralph, Director</a:t>
            </a:r>
          </a:p>
          <a:p>
            <a:r>
              <a:rPr lang="en-US" sz="2968" b="1" dirty="0"/>
              <a:t>Expert in SME Digital Marketing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C9F7A7-01AC-3D4D-8824-87B83F377AA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1094001" y="7655495"/>
            <a:ext cx="3896709" cy="246285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2513226-38CB-5E4C-B3A7-FC29247A4B9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7727693" y="1577483"/>
            <a:ext cx="2048533" cy="2048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9025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F5E558-9C3B-C648-98FD-798A580F5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082" y="174739"/>
            <a:ext cx="17339786" cy="761747"/>
          </a:xfrm>
        </p:spPr>
        <p:txBody>
          <a:bodyPr/>
          <a:lstStyle/>
          <a:p>
            <a:r>
              <a:rPr lang="en-US" dirty="0"/>
              <a:t>Ground Rules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52D547-834F-314D-84AD-E20A0EF99D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679" y="1616075"/>
            <a:ext cx="11365099" cy="8948417"/>
          </a:xfrm>
        </p:spPr>
        <p:txBody>
          <a:bodyPr>
            <a:normAutofit fontScale="77500" lnSpcReduction="20000"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IE" sz="4800" b="1" dirty="0"/>
              <a:t>Everything said in the group is confidential.</a:t>
            </a:r>
            <a:r>
              <a:rPr lang="en-IE" sz="4800" dirty="0"/>
              <a:t> Please do not share with anyone the names or stories you learn in this meeting.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IE" sz="4800" dirty="0"/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IE" sz="4800" dirty="0"/>
              <a:t>No one is required to speak during the meeting, although we very much welcome you to </a:t>
            </a:r>
            <a:r>
              <a:rPr lang="en-IE" sz="4800" b="1" dirty="0"/>
              <a:t>share your challenges and seek advice</a:t>
            </a:r>
            <a:r>
              <a:rPr lang="en-IE" sz="4800" dirty="0"/>
              <a:t>. 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IE" sz="4800" dirty="0"/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IE" sz="4800" dirty="0"/>
              <a:t>When a person speaks, </a:t>
            </a:r>
            <a:r>
              <a:rPr lang="en-IE" sz="4800" b="1" dirty="0"/>
              <a:t>please listen actively</a:t>
            </a:r>
            <a:r>
              <a:rPr lang="en-IE" sz="4800" dirty="0"/>
              <a:t>, with the goal of relating the speaker’s experiences to your own.  </a:t>
            </a:r>
            <a:r>
              <a:rPr lang="en-IE" sz="4800" b="1" dirty="0"/>
              <a:t>Please mute your microphone unless speaking</a:t>
            </a:r>
            <a:r>
              <a:rPr lang="en-IE" sz="4800" dirty="0"/>
              <a:t>. </a:t>
            </a:r>
            <a:r>
              <a:rPr lang="en-IE" sz="4800" b="1" dirty="0"/>
              <a:t>To be called on to speak ask in the chat box </a:t>
            </a:r>
            <a:r>
              <a:rPr lang="en-IE" sz="4800" dirty="0"/>
              <a:t>or raise your hand.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IE" sz="4800" dirty="0"/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IE" sz="4800" dirty="0"/>
              <a:t>At times there may be silence during the meeting.  This provides a moment to reflect on what has been shared.  No one needs to feel anxious or responsible to break the silence.    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0DDCAC-25C5-4843-88FE-AD35CA0E1D5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12200" y="2492992"/>
            <a:ext cx="7162086" cy="5528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6973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FD4DE9F-BA0C-4EC2-98CC-7900833337F7}"/>
              </a:ext>
            </a:extLst>
          </p:cNvPr>
          <p:cNvSpPr txBox="1"/>
          <p:nvPr/>
        </p:nvSpPr>
        <p:spPr>
          <a:xfrm>
            <a:off x="9045776" y="200738"/>
            <a:ext cx="1983685" cy="5490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2968" b="1" u="sng" dirty="0"/>
              <a:t>1. Personas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9BD2B9-1932-4EEA-A1A7-377A45694A3F}"/>
              </a:ext>
            </a:extLst>
          </p:cNvPr>
          <p:cNvSpPr txBox="1"/>
          <p:nvPr/>
        </p:nvSpPr>
        <p:spPr>
          <a:xfrm>
            <a:off x="1578756" y="275153"/>
            <a:ext cx="3367460" cy="5998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3298" b="1" dirty="0">
                <a:solidFill>
                  <a:schemeClr val="accent6">
                    <a:lumMod val="75000"/>
                  </a:schemeClr>
                </a:solidFill>
              </a:rPr>
              <a:t>2. Personas’ Goals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0CC46B3-33E1-40B8-9352-657AD203C210}"/>
              </a:ext>
            </a:extLst>
          </p:cNvPr>
          <p:cNvSpPr/>
          <p:nvPr/>
        </p:nvSpPr>
        <p:spPr>
          <a:xfrm>
            <a:off x="8434175" y="6051839"/>
            <a:ext cx="3322290" cy="10057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968" b="1" u="sng" dirty="0">
                <a:solidFill>
                  <a:srgbClr val="0070C0"/>
                </a:solidFill>
              </a:rPr>
              <a:t>6. Proof Point or</a:t>
            </a:r>
          </a:p>
          <a:p>
            <a:pPr algn="ctr"/>
            <a:r>
              <a:rPr lang="en-US" sz="2968" b="1" u="sng" dirty="0">
                <a:solidFill>
                  <a:srgbClr val="0070C0"/>
                </a:solidFill>
              </a:rPr>
              <a:t>Customer Quote</a:t>
            </a:r>
            <a:endParaRPr lang="en-IE" sz="2968" b="1" u="sng" dirty="0">
              <a:solidFill>
                <a:srgbClr val="0070C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09320A4-C0B1-4387-8F50-545012ACA9E1}"/>
              </a:ext>
            </a:extLst>
          </p:cNvPr>
          <p:cNvSpPr txBox="1"/>
          <p:nvPr/>
        </p:nvSpPr>
        <p:spPr>
          <a:xfrm>
            <a:off x="2270419" y="5831691"/>
            <a:ext cx="2547749" cy="5998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3298" b="1" dirty="0">
                <a:solidFill>
                  <a:srgbClr val="FF0000"/>
                </a:solidFill>
              </a:rPr>
              <a:t>3. Pain Points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1F80DA0-0D55-4248-9413-CEA04EE0752E}"/>
              </a:ext>
            </a:extLst>
          </p:cNvPr>
          <p:cNvSpPr/>
          <p:nvPr/>
        </p:nvSpPr>
        <p:spPr>
          <a:xfrm>
            <a:off x="13965160" y="229147"/>
            <a:ext cx="5235664" cy="5998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sz="3298" b="1" dirty="0">
                <a:solidFill>
                  <a:srgbClr val="002060"/>
                </a:solidFill>
              </a:rPr>
              <a:t>4. Your Solution / Value Prop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CD59E8C-8342-4550-B566-0E884D088518}"/>
              </a:ext>
            </a:extLst>
          </p:cNvPr>
          <p:cNvSpPr/>
          <p:nvPr/>
        </p:nvSpPr>
        <p:spPr>
          <a:xfrm>
            <a:off x="14776596" y="5831691"/>
            <a:ext cx="3608232" cy="5998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sz="3298" b="1" dirty="0">
                <a:solidFill>
                  <a:srgbClr val="7030A0"/>
                </a:solidFill>
              </a:rPr>
              <a:t>5. Feature Mapping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6433DF7-20AC-41F3-8CFB-2C02E158C0E4}"/>
              </a:ext>
            </a:extLst>
          </p:cNvPr>
          <p:cNvSpPr/>
          <p:nvPr/>
        </p:nvSpPr>
        <p:spPr>
          <a:xfrm>
            <a:off x="6998196" y="5654676"/>
            <a:ext cx="6105379" cy="545393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2968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AAB55E7-662D-4576-A371-E0EAC8716800}"/>
              </a:ext>
            </a:extLst>
          </p:cNvPr>
          <p:cNvSpPr/>
          <p:nvPr/>
        </p:nvSpPr>
        <p:spPr>
          <a:xfrm>
            <a:off x="13176327" y="5748914"/>
            <a:ext cx="6802123" cy="534463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2968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39280C8-3414-4E28-84FB-67B897FDADF6}"/>
              </a:ext>
            </a:extLst>
          </p:cNvPr>
          <p:cNvSpPr/>
          <p:nvPr/>
        </p:nvSpPr>
        <p:spPr>
          <a:xfrm>
            <a:off x="13176326" y="157458"/>
            <a:ext cx="6797643" cy="534463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2968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264A04E-D5D9-4983-91EB-BB73B06350E7}"/>
              </a:ext>
            </a:extLst>
          </p:cNvPr>
          <p:cNvSpPr/>
          <p:nvPr/>
        </p:nvSpPr>
        <p:spPr>
          <a:xfrm>
            <a:off x="264724" y="157456"/>
            <a:ext cx="6726790" cy="534463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2968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B830643-997C-4E3D-9A07-2ADDB4BDA0E2}"/>
              </a:ext>
            </a:extLst>
          </p:cNvPr>
          <p:cNvSpPr/>
          <p:nvPr/>
        </p:nvSpPr>
        <p:spPr>
          <a:xfrm>
            <a:off x="264723" y="5763976"/>
            <a:ext cx="6726792" cy="534463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2968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ED3150D1-A512-4C76-818E-5533F974D158}"/>
              </a:ext>
            </a:extLst>
          </p:cNvPr>
          <p:cNvSpPr/>
          <p:nvPr/>
        </p:nvSpPr>
        <p:spPr>
          <a:xfrm>
            <a:off x="6991515" y="85918"/>
            <a:ext cx="6105379" cy="545393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2968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67049E0-6D07-42E2-8409-F1CAB24A961C}"/>
              </a:ext>
            </a:extLst>
          </p:cNvPr>
          <p:cNvSpPr txBox="1"/>
          <p:nvPr/>
        </p:nvSpPr>
        <p:spPr>
          <a:xfrm>
            <a:off x="7564360" y="921507"/>
            <a:ext cx="5328934" cy="4202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71202" indent="-471202">
              <a:buFont typeface="Arial" panose="020B0604020202020204" pitchFamily="34" charset="0"/>
              <a:buChar char="•"/>
            </a:pPr>
            <a:r>
              <a:rPr lang="en-IE" sz="2968" dirty="0"/>
              <a:t>List the key people in your target market you are “selling to”. </a:t>
            </a:r>
          </a:p>
          <a:p>
            <a:pPr marL="471202" indent="-471202">
              <a:buFont typeface="Arial" panose="020B0604020202020204" pitchFamily="34" charset="0"/>
              <a:buChar char="•"/>
            </a:pPr>
            <a:r>
              <a:rPr lang="en-IE" sz="2968" dirty="0"/>
              <a:t>It could be a multiple of people (think of buyers versus users). </a:t>
            </a:r>
          </a:p>
          <a:p>
            <a:pPr marL="471202" indent="-471202">
              <a:buFont typeface="Arial" panose="020B0604020202020204" pitchFamily="34" charset="0"/>
              <a:buChar char="•"/>
            </a:pPr>
            <a:r>
              <a:rPr lang="en-IE" sz="2968" dirty="0"/>
              <a:t>If you can’t name them, describe them: what have they got in common?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43FBBE5-271A-48FF-89EE-97A1F15A771A}"/>
              </a:ext>
            </a:extLst>
          </p:cNvPr>
          <p:cNvSpPr txBox="1"/>
          <p:nvPr/>
        </p:nvSpPr>
        <p:spPr>
          <a:xfrm>
            <a:off x="7564359" y="7119193"/>
            <a:ext cx="5061923" cy="3289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968" dirty="0"/>
              <a:t>Write down a compelling proof point that your offerings match the benefits sought </a:t>
            </a:r>
          </a:p>
          <a:p>
            <a:pPr algn="ctr"/>
            <a:r>
              <a:rPr lang="en-US" sz="2968" dirty="0"/>
              <a:t>OR</a:t>
            </a:r>
          </a:p>
          <a:p>
            <a:pPr algn="ctr"/>
            <a:r>
              <a:rPr lang="en-US" sz="2968" dirty="0"/>
              <a:t> a customer quote that can be backed up with evidence or a reference call.</a:t>
            </a:r>
            <a:endParaRPr lang="en-IE" sz="2968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2A70F39-CEEE-4AAD-ABA8-C8A2D4CEE755}"/>
              </a:ext>
            </a:extLst>
          </p:cNvPr>
          <p:cNvSpPr txBox="1"/>
          <p:nvPr/>
        </p:nvSpPr>
        <p:spPr>
          <a:xfrm>
            <a:off x="355438" y="921507"/>
            <a:ext cx="6494498" cy="10057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68" dirty="0"/>
              <a:t>D</a:t>
            </a:r>
            <a:r>
              <a:rPr lang="en-IE" sz="2968" dirty="0" err="1"/>
              <a:t>efine</a:t>
            </a:r>
            <a:r>
              <a:rPr lang="en-IE" sz="2968" dirty="0"/>
              <a:t> a few core goals the persona(s) you will be selling to must achieve.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4FD3197-7D0A-47DB-9C3F-60ABFF3D359C}"/>
              </a:ext>
            </a:extLst>
          </p:cNvPr>
          <p:cNvSpPr txBox="1"/>
          <p:nvPr/>
        </p:nvSpPr>
        <p:spPr>
          <a:xfrm>
            <a:off x="355438" y="6516235"/>
            <a:ext cx="6657966" cy="2832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968" dirty="0"/>
              <a:t>List the main pain points that the  personas are suffering from today </a:t>
            </a:r>
          </a:p>
          <a:p>
            <a:endParaRPr lang="en-IE" sz="2968" dirty="0"/>
          </a:p>
          <a:p>
            <a:r>
              <a:rPr lang="en-IE" sz="2968" dirty="0"/>
              <a:t>Try this thought experiment:</a:t>
            </a:r>
          </a:p>
          <a:p>
            <a:pPr marL="471202" indent="-471202">
              <a:buFont typeface="Arial" panose="020B0604020202020204" pitchFamily="34" charset="0"/>
              <a:buChar char="•"/>
            </a:pPr>
            <a:r>
              <a:rPr lang="en-IE" sz="2968" dirty="0"/>
              <a:t>If your offering did not exist what pain would the personas suffer from?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1E51BF0-2804-46B9-9D02-6552B8F9BD94}"/>
              </a:ext>
            </a:extLst>
          </p:cNvPr>
          <p:cNvSpPr txBox="1"/>
          <p:nvPr/>
        </p:nvSpPr>
        <p:spPr>
          <a:xfrm>
            <a:off x="13238472" y="1100978"/>
            <a:ext cx="6802123" cy="10057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68" dirty="0"/>
              <a:t>L</a:t>
            </a:r>
            <a:r>
              <a:rPr lang="en-IE" sz="2968" dirty="0" err="1"/>
              <a:t>ist</a:t>
            </a:r>
            <a:r>
              <a:rPr lang="en-IE" sz="2968" dirty="0"/>
              <a:t> a few key solution / value proposition offerings that </a:t>
            </a:r>
            <a:r>
              <a:rPr lang="en-IE" sz="2968" i="1" dirty="0"/>
              <a:t>your</a:t>
            </a:r>
            <a:r>
              <a:rPr lang="en-IE" sz="2968" dirty="0"/>
              <a:t> offering brings to bear.</a:t>
            </a:r>
            <a:endParaRPr lang="en-IE" sz="3298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CFFE1DF-6266-4A40-9F9E-2ED0A6EFFE9A}"/>
              </a:ext>
            </a:extLst>
          </p:cNvPr>
          <p:cNvSpPr txBox="1"/>
          <p:nvPr/>
        </p:nvSpPr>
        <p:spPr>
          <a:xfrm>
            <a:off x="13419925" y="6508704"/>
            <a:ext cx="6310446" cy="3289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71202" indent="-471202">
              <a:buFont typeface="Arial" panose="020B0604020202020204" pitchFamily="34" charset="0"/>
              <a:buChar char="•"/>
            </a:pPr>
            <a:r>
              <a:rPr lang="en-US" sz="2968" dirty="0"/>
              <a:t>How do your offerings (platform,  product, or services), capabilities or content map to the desired solution proposition?</a:t>
            </a:r>
          </a:p>
          <a:p>
            <a:pPr marL="471202" indent="-471202">
              <a:buFont typeface="Arial" panose="020B0604020202020204" pitchFamily="34" charset="0"/>
              <a:buChar char="•"/>
            </a:pPr>
            <a:r>
              <a:rPr lang="en-US" sz="2968" dirty="0"/>
              <a:t>How do these map onto the benefits that your customer personas are seeking to take their pain away?</a:t>
            </a:r>
            <a:endParaRPr lang="en-IE" sz="2968" dirty="0"/>
          </a:p>
        </p:txBody>
      </p:sp>
    </p:spTree>
    <p:extLst>
      <p:ext uri="{BB962C8B-B14F-4D97-AF65-F5344CB8AC3E}">
        <p14:creationId xmlns:p14="http://schemas.microsoft.com/office/powerpoint/2010/main" val="3861695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9F6943C8-210F-4E18-B774-9C03B78433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942" y="333721"/>
            <a:ext cx="18344991" cy="10292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408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9F6943C8-210F-4E18-B774-9C03B78433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212" y="333721"/>
            <a:ext cx="18298451" cy="10292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5506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4" descr="Image result for nui galway logo"/>
          <p:cNvSpPr>
            <a:spLocks noChangeAspect="1" noChangeArrowheads="1"/>
          </p:cNvSpPr>
          <p:nvPr/>
        </p:nvSpPr>
        <p:spPr bwMode="auto">
          <a:xfrm>
            <a:off x="256536" y="-237816"/>
            <a:ext cx="502603" cy="502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50781" tIns="75390" rIns="150781" bIns="75390" numCol="1" anchor="t" anchorCtr="0" compatLnSpc="1">
            <a:prstTxWarp prst="textNoShape">
              <a:avLst/>
            </a:prstTxWarp>
          </a:bodyPr>
          <a:lstStyle/>
          <a:p>
            <a:endParaRPr lang="en-IE" sz="2968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141" y="686967"/>
            <a:ext cx="6160620" cy="1886214"/>
          </a:xfrm>
          <a:prstGeom prst="rect">
            <a:avLst/>
          </a:prstGeom>
        </p:spPr>
      </p:pic>
      <p:pic>
        <p:nvPicPr>
          <p:cNvPr id="2054" name="Picture 6" descr="Image result for gmit logo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18580" y="-361429"/>
            <a:ext cx="4928392" cy="2584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Image result for skillnets ireland"/>
          <p:cNvSpPr>
            <a:spLocks noChangeAspect="1" noChangeArrowheads="1"/>
          </p:cNvSpPr>
          <p:nvPr/>
        </p:nvSpPr>
        <p:spPr bwMode="auto">
          <a:xfrm>
            <a:off x="759139" y="264787"/>
            <a:ext cx="502603" cy="502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50781" tIns="75390" rIns="150781" bIns="75390" numCol="1" anchor="t" anchorCtr="0" compatLnSpc="1">
            <a:prstTxWarp prst="textNoShape">
              <a:avLst/>
            </a:prstTxWarp>
          </a:bodyPr>
          <a:lstStyle/>
          <a:p>
            <a:endParaRPr lang="en-IE" sz="2968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EB4FFFF-622C-3C48-82AB-0B39BC5C82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2349" y="4392805"/>
            <a:ext cx="6151281" cy="205042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76C8153-9E25-5140-BC36-37279C425C0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69696" y="3231415"/>
            <a:ext cx="4121014" cy="247260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896687D-CA43-3E4E-A875-A0DA42170FD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00920" y="401150"/>
            <a:ext cx="2307775" cy="263745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F8A4D1B-B51D-234C-BD61-92C87503698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722219" y="64048"/>
            <a:ext cx="2471490" cy="247149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1F1B853-6357-544E-B1AE-2B27D4EA431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64671" y="4159125"/>
            <a:ext cx="2412662" cy="301282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591BAD6-B94F-AE49-8892-6136AC1F595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737223" y="3959863"/>
            <a:ext cx="2738222" cy="273822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2570E6D-1720-4949-8A32-1A36412A128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36150" y="8135349"/>
            <a:ext cx="2851601" cy="285160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1916C51-8A83-A040-BDAA-E932A89119A2}"/>
              </a:ext>
            </a:extLst>
          </p:cNvPr>
          <p:cNvSpPr txBox="1"/>
          <p:nvPr/>
        </p:nvSpPr>
        <p:spPr>
          <a:xfrm>
            <a:off x="10204453" y="1673344"/>
            <a:ext cx="6857997" cy="1919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68" dirty="0"/>
              <a:t>Monica Nielsen &amp; Laura Hegarty</a:t>
            </a:r>
          </a:p>
          <a:p>
            <a:r>
              <a:rPr lang="en-US" sz="2968" dirty="0"/>
              <a:t>Marketing Lecturers</a:t>
            </a:r>
          </a:p>
          <a:p>
            <a:r>
              <a:rPr lang="en-US" sz="2968" b="1" dirty="0"/>
              <a:t>Experts in Marketing Planning, Digital Media &amp; Marketing , Web Analytics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7EF195B-E4DF-9C43-9F66-D7651D2A25EC}"/>
              </a:ext>
            </a:extLst>
          </p:cNvPr>
          <p:cNvSpPr txBox="1"/>
          <p:nvPr/>
        </p:nvSpPr>
        <p:spPr>
          <a:xfrm>
            <a:off x="148150" y="6536210"/>
            <a:ext cx="7216520" cy="1990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68" dirty="0"/>
              <a:t>John McArdle, VP Worldwide Sales</a:t>
            </a:r>
          </a:p>
          <a:p>
            <a:r>
              <a:rPr lang="en-US" sz="2968" b="1" dirty="0"/>
              <a:t>Expert in </a:t>
            </a:r>
            <a:r>
              <a:rPr lang="en-GB" sz="3200" b="1" dirty="0">
                <a:effectLst/>
                <a:latin typeface="Calibri" panose="020F0502020204030204" pitchFamily="34" charset="0"/>
              </a:rPr>
              <a:t>Inside sales, B2B sales, Tech Sales</a:t>
            </a:r>
          </a:p>
          <a:p>
            <a:endParaRPr lang="en-US" sz="2968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2FC3677-33C4-BE45-9DC4-CECB065680DE}"/>
              </a:ext>
            </a:extLst>
          </p:cNvPr>
          <p:cNvSpPr txBox="1"/>
          <p:nvPr/>
        </p:nvSpPr>
        <p:spPr>
          <a:xfrm>
            <a:off x="429540" y="2535537"/>
            <a:ext cx="9179155" cy="14625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68" dirty="0"/>
              <a:t>Jonathan </a:t>
            </a:r>
            <a:r>
              <a:rPr lang="en-US" sz="2968" dirty="0" err="1"/>
              <a:t>Levie</a:t>
            </a:r>
            <a:r>
              <a:rPr lang="en-US" sz="2968" dirty="0"/>
              <a:t>, </a:t>
            </a:r>
            <a:r>
              <a:rPr lang="en-US" sz="2968" dirty="0" err="1"/>
              <a:t>Pr</a:t>
            </a:r>
            <a:r>
              <a:rPr lang="en-IE" sz="2968" dirty="0" err="1"/>
              <a:t>ofessor</a:t>
            </a:r>
            <a:r>
              <a:rPr lang="en-IE" sz="2968" dirty="0"/>
              <a:t> of </a:t>
            </a:r>
          </a:p>
          <a:p>
            <a:r>
              <a:rPr lang="en-IE" sz="2968" dirty="0"/>
              <a:t>Entrepreneurship &amp; Regional Development</a:t>
            </a:r>
          </a:p>
          <a:p>
            <a:r>
              <a:rPr lang="en-IE" sz="2968" b="1" dirty="0"/>
              <a:t>Expert in Founder Sales, Scaling Sales, Entrepreneurship</a:t>
            </a:r>
            <a:r>
              <a:rPr lang="en-US" sz="2968" b="1" dirty="0"/>
              <a:t>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DC7C002-1CD5-C94C-B4B3-F5FD413AD32A}"/>
              </a:ext>
            </a:extLst>
          </p:cNvPr>
          <p:cNvSpPr txBox="1"/>
          <p:nvPr/>
        </p:nvSpPr>
        <p:spPr>
          <a:xfrm>
            <a:off x="10318580" y="5763455"/>
            <a:ext cx="7115069" cy="1990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68" dirty="0"/>
              <a:t>Darragh O’ Connor, Director of Corporate Sales - </a:t>
            </a:r>
            <a:r>
              <a:rPr lang="en-US" sz="2968" b="1" dirty="0"/>
              <a:t>Expert in </a:t>
            </a:r>
            <a:r>
              <a:rPr lang="en-GB" sz="3200" b="1" dirty="0">
                <a:effectLst/>
                <a:latin typeface="Calibri" panose="020F0502020204030204" pitchFamily="34" charset="0"/>
              </a:rPr>
              <a:t>Corporate sales, Hospitality Sales</a:t>
            </a:r>
          </a:p>
          <a:p>
            <a:endParaRPr lang="en-US" sz="2968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E58CA18-0398-994C-946F-57A50DEA792B}"/>
              </a:ext>
            </a:extLst>
          </p:cNvPr>
          <p:cNvSpPr txBox="1"/>
          <p:nvPr/>
        </p:nvSpPr>
        <p:spPr>
          <a:xfrm>
            <a:off x="6435364" y="9959307"/>
            <a:ext cx="7211615" cy="10057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68" dirty="0"/>
              <a:t>Jamie Ralph, Director</a:t>
            </a:r>
          </a:p>
          <a:p>
            <a:r>
              <a:rPr lang="en-US" sz="2968" b="1" dirty="0"/>
              <a:t>Expert in SME Digital Marketing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C9F7A7-01AC-3D4D-8824-87B83F377AA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435364" y="7462141"/>
            <a:ext cx="3896709" cy="246285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2513226-38CB-5E4C-B3A7-FC29247A4B9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7727693" y="1577483"/>
            <a:ext cx="2048533" cy="2048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3321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EBEBEB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769</TotalTime>
  <Words>533</Words>
  <Application>Microsoft Macintosh PowerPoint</Application>
  <PresentationFormat>Custom</PresentationFormat>
  <Paragraphs>56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Lato Light</vt:lpstr>
      <vt:lpstr>Office Theme</vt:lpstr>
      <vt:lpstr>1_office theme</vt:lpstr>
      <vt:lpstr>PowerPoint Presentation</vt:lpstr>
      <vt:lpstr>PowerPoint Presentation</vt:lpstr>
      <vt:lpstr>PowerPoint Presentation</vt:lpstr>
      <vt:lpstr>Ground Rules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Rocks, Denise</cp:lastModifiedBy>
  <cp:revision>4</cp:revision>
  <dcterms:created xsi:type="dcterms:W3CDTF">2020-07-14T19:36:54Z</dcterms:created>
  <dcterms:modified xsi:type="dcterms:W3CDTF">2020-07-29T08:20:40Z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2020-07-14T00:00:00Z</vt:filetime>
  </property>
</Properties>
</file>