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78"/>
  </p:notesMasterIdLst>
  <p:sldIdLst>
    <p:sldId id="258" r:id="rId5"/>
    <p:sldId id="383" r:id="rId6"/>
    <p:sldId id="388" r:id="rId7"/>
    <p:sldId id="261" r:id="rId8"/>
    <p:sldId id="263" r:id="rId9"/>
    <p:sldId id="282" r:id="rId10"/>
    <p:sldId id="283" r:id="rId11"/>
    <p:sldId id="284" r:id="rId12"/>
    <p:sldId id="286" r:id="rId13"/>
    <p:sldId id="285" r:id="rId14"/>
    <p:sldId id="352" r:id="rId15"/>
    <p:sldId id="389" r:id="rId16"/>
    <p:sldId id="3341" r:id="rId17"/>
    <p:sldId id="3304" r:id="rId18"/>
    <p:sldId id="533" r:id="rId19"/>
    <p:sldId id="270" r:id="rId20"/>
    <p:sldId id="3302" r:id="rId21"/>
    <p:sldId id="3303" r:id="rId22"/>
    <p:sldId id="3305" r:id="rId23"/>
    <p:sldId id="513" r:id="rId24"/>
    <p:sldId id="3313" r:id="rId25"/>
    <p:sldId id="3308" r:id="rId26"/>
    <p:sldId id="3312" r:id="rId27"/>
    <p:sldId id="315" r:id="rId28"/>
    <p:sldId id="3342" r:id="rId29"/>
    <p:sldId id="516" r:id="rId30"/>
    <p:sldId id="3339" r:id="rId31"/>
    <p:sldId id="3340" r:id="rId32"/>
    <p:sldId id="337" r:id="rId33"/>
    <p:sldId id="3309" r:id="rId34"/>
    <p:sldId id="3307" r:id="rId35"/>
    <p:sldId id="3343" r:id="rId36"/>
    <p:sldId id="3344" r:id="rId37"/>
    <p:sldId id="540" r:id="rId38"/>
    <p:sldId id="3314" r:id="rId39"/>
    <p:sldId id="3311" r:id="rId40"/>
    <p:sldId id="3306" r:id="rId41"/>
    <p:sldId id="3310" r:id="rId42"/>
    <p:sldId id="290" r:id="rId43"/>
    <p:sldId id="3301" r:id="rId44"/>
    <p:sldId id="541" r:id="rId45"/>
    <p:sldId id="3338" r:id="rId46"/>
    <p:sldId id="2392" r:id="rId47"/>
    <p:sldId id="3290" r:id="rId48"/>
    <p:sldId id="3345" r:id="rId49"/>
    <p:sldId id="1341" r:id="rId50"/>
    <p:sldId id="503" r:id="rId51"/>
    <p:sldId id="382" r:id="rId52"/>
    <p:sldId id="390" r:id="rId53"/>
    <p:sldId id="392" r:id="rId54"/>
    <p:sldId id="257" r:id="rId55"/>
    <p:sldId id="393" r:id="rId56"/>
    <p:sldId id="259" r:id="rId57"/>
    <p:sldId id="394" r:id="rId58"/>
    <p:sldId id="275" r:id="rId59"/>
    <p:sldId id="276" r:id="rId60"/>
    <p:sldId id="260" r:id="rId61"/>
    <p:sldId id="395" r:id="rId62"/>
    <p:sldId id="262" r:id="rId63"/>
    <p:sldId id="396" r:id="rId64"/>
    <p:sldId id="397" r:id="rId65"/>
    <p:sldId id="398" r:id="rId66"/>
    <p:sldId id="265" r:id="rId67"/>
    <p:sldId id="266" r:id="rId68"/>
    <p:sldId id="268" r:id="rId69"/>
    <p:sldId id="278" r:id="rId70"/>
    <p:sldId id="277" r:id="rId71"/>
    <p:sldId id="279" r:id="rId72"/>
    <p:sldId id="281" r:id="rId73"/>
    <p:sldId id="386" r:id="rId74"/>
    <p:sldId id="399" r:id="rId75"/>
    <p:sldId id="343" r:id="rId76"/>
    <p:sldId id="400"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AABB25"/>
    <a:srgbClr val="D3D052"/>
    <a:srgbClr val="F6F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E5A7B6-7BC0-4BB4-953C-3AB1F66C94BD}" v="9" dt="2023-02-27T22:27:08.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86" autoAdjust="0"/>
    <p:restoredTop sz="83892"/>
  </p:normalViewPr>
  <p:slideViewPr>
    <p:cSldViewPr snapToGrid="0">
      <p:cViewPr varScale="1">
        <p:scale>
          <a:sx n="61" d="100"/>
          <a:sy n="61" d="100"/>
        </p:scale>
        <p:origin x="408" y="78"/>
      </p:cViewPr>
      <p:guideLst/>
    </p:cSldViewPr>
  </p:slideViewPr>
  <p:notesTextViewPr>
    <p:cViewPr>
      <p:scale>
        <a:sx n="1" d="1"/>
        <a:sy n="1" d="1"/>
      </p:scale>
      <p:origin x="0" y="0"/>
    </p:cViewPr>
  </p:notesTextViewPr>
  <p:sorterViewPr>
    <p:cViewPr varScale="1">
      <p:scale>
        <a:sx n="100" d="100"/>
        <a:sy n="100" d="100"/>
      </p:scale>
      <p:origin x="0" y="-12126"/>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A2B4E-50A1-4873-9B9B-7B2DEF1A9C4A}"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77155C3F-E880-4BDB-9F93-BDD891C48E29}">
      <dgm:prSet/>
      <dgm:spPr/>
      <dgm:t>
        <a:bodyPr/>
        <a:lstStyle/>
        <a:p>
          <a:r>
            <a:rPr lang="en-GB"/>
            <a:t>How it all started</a:t>
          </a:r>
          <a:endParaRPr lang="en-US"/>
        </a:p>
      </dgm:t>
    </dgm:pt>
    <dgm:pt modelId="{BF85B216-AD4E-4361-9E81-96E449F47644}" type="parTrans" cxnId="{B26C3B31-24A8-45C9-8285-DACADB1D219E}">
      <dgm:prSet/>
      <dgm:spPr/>
      <dgm:t>
        <a:bodyPr/>
        <a:lstStyle/>
        <a:p>
          <a:endParaRPr lang="en-US"/>
        </a:p>
      </dgm:t>
    </dgm:pt>
    <dgm:pt modelId="{611FE1A8-0038-48DF-A502-B0BA5D71649D}" type="sibTrans" cxnId="{B26C3B31-24A8-45C9-8285-DACADB1D219E}">
      <dgm:prSet/>
      <dgm:spPr/>
      <dgm:t>
        <a:bodyPr/>
        <a:lstStyle/>
        <a:p>
          <a:endParaRPr lang="en-US"/>
        </a:p>
      </dgm:t>
    </dgm:pt>
    <dgm:pt modelId="{2820DDAD-18E5-478C-95A9-C367D10BED83}">
      <dgm:prSet/>
      <dgm:spPr/>
      <dgm:t>
        <a:bodyPr/>
        <a:lstStyle/>
        <a:p>
          <a:r>
            <a:rPr lang="en-GB"/>
            <a:t>Building a simple structure</a:t>
          </a:r>
          <a:endParaRPr lang="en-US"/>
        </a:p>
      </dgm:t>
    </dgm:pt>
    <dgm:pt modelId="{D995A3F8-F46F-43CA-825E-E76E1303DC53}" type="parTrans" cxnId="{7B26CD7F-9CB3-4460-8F59-2E5F5DC371B6}">
      <dgm:prSet/>
      <dgm:spPr/>
      <dgm:t>
        <a:bodyPr/>
        <a:lstStyle/>
        <a:p>
          <a:endParaRPr lang="en-US"/>
        </a:p>
      </dgm:t>
    </dgm:pt>
    <dgm:pt modelId="{6BE072C0-D2C8-4285-914D-B39E8E609B28}" type="sibTrans" cxnId="{7B26CD7F-9CB3-4460-8F59-2E5F5DC371B6}">
      <dgm:prSet/>
      <dgm:spPr/>
      <dgm:t>
        <a:bodyPr/>
        <a:lstStyle/>
        <a:p>
          <a:endParaRPr lang="en-US"/>
        </a:p>
      </dgm:t>
    </dgm:pt>
    <dgm:pt modelId="{CACA6984-9B2E-48AE-BC6F-BE76D1B038AD}">
      <dgm:prSet/>
      <dgm:spPr/>
      <dgm:t>
        <a:bodyPr/>
        <a:lstStyle/>
        <a:p>
          <a:r>
            <a:rPr lang="en-GB"/>
            <a:t>Daily habits</a:t>
          </a:r>
          <a:endParaRPr lang="en-US"/>
        </a:p>
      </dgm:t>
    </dgm:pt>
    <dgm:pt modelId="{114DD62B-55DF-48CD-A7B5-A286333FA467}" type="parTrans" cxnId="{ED9AFB6D-7BBD-49F8-BE4C-3EAD7BC291D0}">
      <dgm:prSet/>
      <dgm:spPr/>
      <dgm:t>
        <a:bodyPr/>
        <a:lstStyle/>
        <a:p>
          <a:endParaRPr lang="en-US"/>
        </a:p>
      </dgm:t>
    </dgm:pt>
    <dgm:pt modelId="{7ABC2EC8-58A8-442D-85A4-6E24AE2BB7BE}" type="sibTrans" cxnId="{ED9AFB6D-7BBD-49F8-BE4C-3EAD7BC291D0}">
      <dgm:prSet/>
      <dgm:spPr/>
      <dgm:t>
        <a:bodyPr/>
        <a:lstStyle/>
        <a:p>
          <a:endParaRPr lang="en-US"/>
        </a:p>
      </dgm:t>
    </dgm:pt>
    <dgm:pt modelId="{D44CF599-48EB-4EB5-A08D-C893042D0BB1}">
      <dgm:prSet/>
      <dgm:spPr/>
      <dgm:t>
        <a:bodyPr/>
        <a:lstStyle/>
        <a:p>
          <a:r>
            <a:rPr lang="en-GB"/>
            <a:t>Questions</a:t>
          </a:r>
          <a:endParaRPr lang="en-US"/>
        </a:p>
      </dgm:t>
    </dgm:pt>
    <dgm:pt modelId="{0C25B4E6-18DE-43C8-B4E9-F9B17040AA8A}" type="parTrans" cxnId="{E2113B2A-F1FA-4581-B429-8DDECB76284A}">
      <dgm:prSet/>
      <dgm:spPr/>
      <dgm:t>
        <a:bodyPr/>
        <a:lstStyle/>
        <a:p>
          <a:endParaRPr lang="en-US"/>
        </a:p>
      </dgm:t>
    </dgm:pt>
    <dgm:pt modelId="{80AA03F4-5188-4560-9879-7CAF4A0B1377}" type="sibTrans" cxnId="{E2113B2A-F1FA-4581-B429-8DDECB76284A}">
      <dgm:prSet/>
      <dgm:spPr/>
      <dgm:t>
        <a:bodyPr/>
        <a:lstStyle/>
        <a:p>
          <a:endParaRPr lang="en-US"/>
        </a:p>
      </dgm:t>
    </dgm:pt>
    <dgm:pt modelId="{34DC7CB8-2B52-4D80-B293-565A829127DC}" type="pres">
      <dgm:prSet presAssocID="{219A2B4E-50A1-4873-9B9B-7B2DEF1A9C4A}" presName="linear" presStyleCnt="0">
        <dgm:presLayoutVars>
          <dgm:animLvl val="lvl"/>
          <dgm:resizeHandles val="exact"/>
        </dgm:presLayoutVars>
      </dgm:prSet>
      <dgm:spPr/>
      <dgm:t>
        <a:bodyPr/>
        <a:lstStyle/>
        <a:p>
          <a:endParaRPr lang="en-US"/>
        </a:p>
      </dgm:t>
    </dgm:pt>
    <dgm:pt modelId="{4619483F-C570-4D75-AB8E-CCDA038C0ED8}" type="pres">
      <dgm:prSet presAssocID="{77155C3F-E880-4BDB-9F93-BDD891C48E29}" presName="parentText" presStyleLbl="node1" presStyleIdx="0" presStyleCnt="4">
        <dgm:presLayoutVars>
          <dgm:chMax val="0"/>
          <dgm:bulletEnabled val="1"/>
        </dgm:presLayoutVars>
      </dgm:prSet>
      <dgm:spPr/>
      <dgm:t>
        <a:bodyPr/>
        <a:lstStyle/>
        <a:p>
          <a:endParaRPr lang="en-US"/>
        </a:p>
      </dgm:t>
    </dgm:pt>
    <dgm:pt modelId="{771159CB-E4DA-4053-8E3C-2AFCE50E87D7}" type="pres">
      <dgm:prSet presAssocID="{611FE1A8-0038-48DF-A502-B0BA5D71649D}" presName="spacer" presStyleCnt="0"/>
      <dgm:spPr/>
    </dgm:pt>
    <dgm:pt modelId="{A9232C79-8E9E-4536-B7C9-29BD5010E67F}" type="pres">
      <dgm:prSet presAssocID="{2820DDAD-18E5-478C-95A9-C367D10BED83}" presName="parentText" presStyleLbl="node1" presStyleIdx="1" presStyleCnt="4">
        <dgm:presLayoutVars>
          <dgm:chMax val="0"/>
          <dgm:bulletEnabled val="1"/>
        </dgm:presLayoutVars>
      </dgm:prSet>
      <dgm:spPr/>
      <dgm:t>
        <a:bodyPr/>
        <a:lstStyle/>
        <a:p>
          <a:endParaRPr lang="en-US"/>
        </a:p>
      </dgm:t>
    </dgm:pt>
    <dgm:pt modelId="{DCEB8954-AF4B-4F0B-9BD1-D7A5055DCA4E}" type="pres">
      <dgm:prSet presAssocID="{6BE072C0-D2C8-4285-914D-B39E8E609B28}" presName="spacer" presStyleCnt="0"/>
      <dgm:spPr/>
    </dgm:pt>
    <dgm:pt modelId="{F26DFC1D-FA82-448C-9350-DC1E3D9D2017}" type="pres">
      <dgm:prSet presAssocID="{CACA6984-9B2E-48AE-BC6F-BE76D1B038AD}" presName="parentText" presStyleLbl="node1" presStyleIdx="2" presStyleCnt="4">
        <dgm:presLayoutVars>
          <dgm:chMax val="0"/>
          <dgm:bulletEnabled val="1"/>
        </dgm:presLayoutVars>
      </dgm:prSet>
      <dgm:spPr/>
      <dgm:t>
        <a:bodyPr/>
        <a:lstStyle/>
        <a:p>
          <a:endParaRPr lang="en-US"/>
        </a:p>
      </dgm:t>
    </dgm:pt>
    <dgm:pt modelId="{7CAD325E-9794-4E18-9CE1-E1E3A4FA8CBF}" type="pres">
      <dgm:prSet presAssocID="{7ABC2EC8-58A8-442D-85A4-6E24AE2BB7BE}" presName="spacer" presStyleCnt="0"/>
      <dgm:spPr/>
    </dgm:pt>
    <dgm:pt modelId="{A659D1B4-1525-4252-A6AF-A33503FCF9ED}" type="pres">
      <dgm:prSet presAssocID="{D44CF599-48EB-4EB5-A08D-C893042D0BB1}" presName="parentText" presStyleLbl="node1" presStyleIdx="3" presStyleCnt="4">
        <dgm:presLayoutVars>
          <dgm:chMax val="0"/>
          <dgm:bulletEnabled val="1"/>
        </dgm:presLayoutVars>
      </dgm:prSet>
      <dgm:spPr/>
      <dgm:t>
        <a:bodyPr/>
        <a:lstStyle/>
        <a:p>
          <a:endParaRPr lang="en-US"/>
        </a:p>
      </dgm:t>
    </dgm:pt>
  </dgm:ptLst>
  <dgm:cxnLst>
    <dgm:cxn modelId="{3B401BB0-254D-4C49-8D48-7EE2E5E4C453}" type="presOf" srcId="{219A2B4E-50A1-4873-9B9B-7B2DEF1A9C4A}" destId="{34DC7CB8-2B52-4D80-B293-565A829127DC}" srcOrd="0" destOrd="0" presId="urn:microsoft.com/office/officeart/2005/8/layout/vList2"/>
    <dgm:cxn modelId="{B737A318-D0DB-4EDE-B565-263AAE12E50F}" type="presOf" srcId="{77155C3F-E880-4BDB-9F93-BDD891C48E29}" destId="{4619483F-C570-4D75-AB8E-CCDA038C0ED8}" srcOrd="0" destOrd="0" presId="urn:microsoft.com/office/officeart/2005/8/layout/vList2"/>
    <dgm:cxn modelId="{1C84BFD0-1D68-4DF0-A4EE-BE1AE21CE8C9}" type="presOf" srcId="{CACA6984-9B2E-48AE-BC6F-BE76D1B038AD}" destId="{F26DFC1D-FA82-448C-9350-DC1E3D9D2017}" srcOrd="0" destOrd="0" presId="urn:microsoft.com/office/officeart/2005/8/layout/vList2"/>
    <dgm:cxn modelId="{B26C3B31-24A8-45C9-8285-DACADB1D219E}" srcId="{219A2B4E-50A1-4873-9B9B-7B2DEF1A9C4A}" destId="{77155C3F-E880-4BDB-9F93-BDD891C48E29}" srcOrd="0" destOrd="0" parTransId="{BF85B216-AD4E-4361-9E81-96E449F47644}" sibTransId="{611FE1A8-0038-48DF-A502-B0BA5D71649D}"/>
    <dgm:cxn modelId="{7B26CD7F-9CB3-4460-8F59-2E5F5DC371B6}" srcId="{219A2B4E-50A1-4873-9B9B-7B2DEF1A9C4A}" destId="{2820DDAD-18E5-478C-95A9-C367D10BED83}" srcOrd="1" destOrd="0" parTransId="{D995A3F8-F46F-43CA-825E-E76E1303DC53}" sibTransId="{6BE072C0-D2C8-4285-914D-B39E8E609B28}"/>
    <dgm:cxn modelId="{ED9AFB6D-7BBD-49F8-BE4C-3EAD7BC291D0}" srcId="{219A2B4E-50A1-4873-9B9B-7B2DEF1A9C4A}" destId="{CACA6984-9B2E-48AE-BC6F-BE76D1B038AD}" srcOrd="2" destOrd="0" parTransId="{114DD62B-55DF-48CD-A7B5-A286333FA467}" sibTransId="{7ABC2EC8-58A8-442D-85A4-6E24AE2BB7BE}"/>
    <dgm:cxn modelId="{46929F02-F267-4CF5-9E12-E33393DFC916}" type="presOf" srcId="{D44CF599-48EB-4EB5-A08D-C893042D0BB1}" destId="{A659D1B4-1525-4252-A6AF-A33503FCF9ED}" srcOrd="0" destOrd="0" presId="urn:microsoft.com/office/officeart/2005/8/layout/vList2"/>
    <dgm:cxn modelId="{E2113B2A-F1FA-4581-B429-8DDECB76284A}" srcId="{219A2B4E-50A1-4873-9B9B-7B2DEF1A9C4A}" destId="{D44CF599-48EB-4EB5-A08D-C893042D0BB1}" srcOrd="3" destOrd="0" parTransId="{0C25B4E6-18DE-43C8-B4E9-F9B17040AA8A}" sibTransId="{80AA03F4-5188-4560-9879-7CAF4A0B1377}"/>
    <dgm:cxn modelId="{481A2956-F73D-4088-97CA-0CC0511684F1}" type="presOf" srcId="{2820DDAD-18E5-478C-95A9-C367D10BED83}" destId="{A9232C79-8E9E-4536-B7C9-29BD5010E67F}" srcOrd="0" destOrd="0" presId="urn:microsoft.com/office/officeart/2005/8/layout/vList2"/>
    <dgm:cxn modelId="{9255EAF4-29E9-4300-8593-D0F041D32702}" type="presParOf" srcId="{34DC7CB8-2B52-4D80-B293-565A829127DC}" destId="{4619483F-C570-4D75-AB8E-CCDA038C0ED8}" srcOrd="0" destOrd="0" presId="urn:microsoft.com/office/officeart/2005/8/layout/vList2"/>
    <dgm:cxn modelId="{D681F401-B622-4A85-936A-EA03A233FEA2}" type="presParOf" srcId="{34DC7CB8-2B52-4D80-B293-565A829127DC}" destId="{771159CB-E4DA-4053-8E3C-2AFCE50E87D7}" srcOrd="1" destOrd="0" presId="urn:microsoft.com/office/officeart/2005/8/layout/vList2"/>
    <dgm:cxn modelId="{2F4AE167-AD99-4959-8C3F-8D1B84AE12EF}" type="presParOf" srcId="{34DC7CB8-2B52-4D80-B293-565A829127DC}" destId="{A9232C79-8E9E-4536-B7C9-29BD5010E67F}" srcOrd="2" destOrd="0" presId="urn:microsoft.com/office/officeart/2005/8/layout/vList2"/>
    <dgm:cxn modelId="{C77941C5-6E1E-4D85-821B-7B216517805E}" type="presParOf" srcId="{34DC7CB8-2B52-4D80-B293-565A829127DC}" destId="{DCEB8954-AF4B-4F0B-9BD1-D7A5055DCA4E}" srcOrd="3" destOrd="0" presId="urn:microsoft.com/office/officeart/2005/8/layout/vList2"/>
    <dgm:cxn modelId="{D9AA74C2-B195-4CFF-BE48-D3EBEB33CC71}" type="presParOf" srcId="{34DC7CB8-2B52-4D80-B293-565A829127DC}" destId="{F26DFC1D-FA82-448C-9350-DC1E3D9D2017}" srcOrd="4" destOrd="0" presId="urn:microsoft.com/office/officeart/2005/8/layout/vList2"/>
    <dgm:cxn modelId="{5FD4E8A1-EB99-4BDC-AA32-CC1D686C87BF}" type="presParOf" srcId="{34DC7CB8-2B52-4D80-B293-565A829127DC}" destId="{7CAD325E-9794-4E18-9CE1-E1E3A4FA8CBF}" srcOrd="5" destOrd="0" presId="urn:microsoft.com/office/officeart/2005/8/layout/vList2"/>
    <dgm:cxn modelId="{A862ECBD-C606-4CDC-8C57-FB3535A909C9}" type="presParOf" srcId="{34DC7CB8-2B52-4D80-B293-565A829127DC}" destId="{A659D1B4-1525-4252-A6AF-A33503FCF9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3022FB-6581-4977-8CA7-1A65249287C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GB"/>
        </a:p>
      </dgm:t>
    </dgm:pt>
    <dgm:pt modelId="{D3A4B1FB-1ED7-45E7-928E-A512D7C40D49}">
      <dgm:prSet phldrT="[Text]"/>
      <dgm:spPr/>
      <dgm:t>
        <a:bodyPr/>
        <a:lstStyle/>
        <a:p>
          <a:r>
            <a:rPr lang="en-GB" dirty="0"/>
            <a:t>Beginning</a:t>
          </a:r>
        </a:p>
      </dgm:t>
    </dgm:pt>
    <dgm:pt modelId="{5ED7E063-3F08-46E7-A16B-DD58D7696DE7}" type="parTrans" cxnId="{5AD7DFCE-9885-44F5-A8CA-706C2D40BF03}">
      <dgm:prSet/>
      <dgm:spPr/>
      <dgm:t>
        <a:bodyPr/>
        <a:lstStyle/>
        <a:p>
          <a:endParaRPr lang="en-GB"/>
        </a:p>
      </dgm:t>
    </dgm:pt>
    <dgm:pt modelId="{DB1D9945-DE02-4164-AB2D-E55688E6D33D}" type="sibTrans" cxnId="{5AD7DFCE-9885-44F5-A8CA-706C2D40BF03}">
      <dgm:prSet/>
      <dgm:spPr/>
      <dgm:t>
        <a:bodyPr/>
        <a:lstStyle/>
        <a:p>
          <a:endParaRPr lang="en-GB"/>
        </a:p>
      </dgm:t>
    </dgm:pt>
    <dgm:pt modelId="{CABC1EA5-3D89-4CD0-8464-575C521B6ACF}">
      <dgm:prSet phldrT="[Text]"/>
      <dgm:spPr/>
      <dgm:t>
        <a:bodyPr/>
        <a:lstStyle/>
        <a:p>
          <a:r>
            <a:rPr lang="en-GB" dirty="0"/>
            <a:t>Who am I?</a:t>
          </a:r>
        </a:p>
      </dgm:t>
    </dgm:pt>
    <dgm:pt modelId="{2A0B69C0-40F7-409C-AC54-8882615BE8A7}" type="parTrans" cxnId="{50C7CD45-0555-4862-85FE-0CBA2B3846F2}">
      <dgm:prSet/>
      <dgm:spPr/>
      <dgm:t>
        <a:bodyPr/>
        <a:lstStyle/>
        <a:p>
          <a:endParaRPr lang="en-GB"/>
        </a:p>
      </dgm:t>
    </dgm:pt>
    <dgm:pt modelId="{5CB8C5E9-E27B-44A2-BAC2-ACE71EDA469A}" type="sibTrans" cxnId="{50C7CD45-0555-4862-85FE-0CBA2B3846F2}">
      <dgm:prSet/>
      <dgm:spPr/>
      <dgm:t>
        <a:bodyPr/>
        <a:lstStyle/>
        <a:p>
          <a:endParaRPr lang="en-GB"/>
        </a:p>
      </dgm:t>
    </dgm:pt>
    <dgm:pt modelId="{D73A015A-68B7-4AC9-AC7C-E633D03F2465}">
      <dgm:prSet phldrT="[Text]"/>
      <dgm:spPr/>
      <dgm:t>
        <a:bodyPr/>
        <a:lstStyle/>
        <a:p>
          <a:r>
            <a:rPr lang="en-GB" dirty="0"/>
            <a:t>What do I want?</a:t>
          </a:r>
        </a:p>
      </dgm:t>
    </dgm:pt>
    <dgm:pt modelId="{CCF96971-3586-4CE5-B727-416B5B914C8F}" type="parTrans" cxnId="{1347996F-133B-40D4-8E89-808FA7331C0B}">
      <dgm:prSet/>
      <dgm:spPr/>
      <dgm:t>
        <a:bodyPr/>
        <a:lstStyle/>
        <a:p>
          <a:endParaRPr lang="en-GB"/>
        </a:p>
      </dgm:t>
    </dgm:pt>
    <dgm:pt modelId="{4DE94FF2-44B3-43C5-AE41-5451B91A1BB5}" type="sibTrans" cxnId="{1347996F-133B-40D4-8E89-808FA7331C0B}">
      <dgm:prSet/>
      <dgm:spPr/>
      <dgm:t>
        <a:bodyPr/>
        <a:lstStyle/>
        <a:p>
          <a:endParaRPr lang="en-GB"/>
        </a:p>
      </dgm:t>
    </dgm:pt>
    <dgm:pt modelId="{CAF3DFDA-F3DB-4942-990F-15932B58AFC6}">
      <dgm:prSet phldrT="[Text]"/>
      <dgm:spPr/>
      <dgm:t>
        <a:bodyPr/>
        <a:lstStyle/>
        <a:p>
          <a:r>
            <a:rPr lang="en-GB" dirty="0"/>
            <a:t>Middle</a:t>
          </a:r>
        </a:p>
      </dgm:t>
    </dgm:pt>
    <dgm:pt modelId="{7E864E75-0D39-446F-A9D2-C510AF93218E}" type="parTrans" cxnId="{39E6AB80-9AA9-4508-A23D-B628A45E766B}">
      <dgm:prSet/>
      <dgm:spPr/>
      <dgm:t>
        <a:bodyPr/>
        <a:lstStyle/>
        <a:p>
          <a:endParaRPr lang="en-GB"/>
        </a:p>
      </dgm:t>
    </dgm:pt>
    <dgm:pt modelId="{A9588EE2-0BF5-4E88-8CEA-44C3FA81447D}" type="sibTrans" cxnId="{39E6AB80-9AA9-4508-A23D-B628A45E766B}">
      <dgm:prSet/>
      <dgm:spPr/>
      <dgm:t>
        <a:bodyPr/>
        <a:lstStyle/>
        <a:p>
          <a:endParaRPr lang="en-GB"/>
        </a:p>
      </dgm:t>
    </dgm:pt>
    <dgm:pt modelId="{1BAB02F7-9BD2-46DF-9EC2-659CD7CA6A91}">
      <dgm:prSet phldrT="[Text]"/>
      <dgm:spPr/>
      <dgm:t>
        <a:bodyPr/>
        <a:lstStyle/>
        <a:p>
          <a:r>
            <a:rPr lang="en-GB" dirty="0"/>
            <a:t>Who are they?</a:t>
          </a:r>
        </a:p>
      </dgm:t>
    </dgm:pt>
    <dgm:pt modelId="{7A857504-120E-4232-8512-23D3ED6A963B}" type="parTrans" cxnId="{816699B6-734B-434D-9298-8E647AE4A6C0}">
      <dgm:prSet/>
      <dgm:spPr/>
      <dgm:t>
        <a:bodyPr/>
        <a:lstStyle/>
        <a:p>
          <a:endParaRPr lang="en-GB"/>
        </a:p>
      </dgm:t>
    </dgm:pt>
    <dgm:pt modelId="{55905583-F14B-481B-AB00-89123CDA21A2}" type="sibTrans" cxnId="{816699B6-734B-434D-9298-8E647AE4A6C0}">
      <dgm:prSet/>
      <dgm:spPr/>
      <dgm:t>
        <a:bodyPr/>
        <a:lstStyle/>
        <a:p>
          <a:endParaRPr lang="en-GB"/>
        </a:p>
      </dgm:t>
    </dgm:pt>
    <dgm:pt modelId="{8E9D93B1-EE8D-4E2D-88D3-94326E082FA5}">
      <dgm:prSet phldrT="[Text]"/>
      <dgm:spPr/>
      <dgm:t>
        <a:bodyPr/>
        <a:lstStyle/>
        <a:p>
          <a:r>
            <a:rPr lang="en-GB" dirty="0"/>
            <a:t>What do they need/ want?</a:t>
          </a:r>
        </a:p>
      </dgm:t>
    </dgm:pt>
    <dgm:pt modelId="{9FEE3B58-6EA0-48B8-974A-6E29EFA7318C}" type="parTrans" cxnId="{730543B6-ECF4-4072-96C9-7282F7B32425}">
      <dgm:prSet/>
      <dgm:spPr/>
      <dgm:t>
        <a:bodyPr/>
        <a:lstStyle/>
        <a:p>
          <a:endParaRPr lang="en-GB"/>
        </a:p>
      </dgm:t>
    </dgm:pt>
    <dgm:pt modelId="{9794C6BA-136C-491A-BA04-14EADCD73602}" type="sibTrans" cxnId="{730543B6-ECF4-4072-96C9-7282F7B32425}">
      <dgm:prSet/>
      <dgm:spPr/>
      <dgm:t>
        <a:bodyPr/>
        <a:lstStyle/>
        <a:p>
          <a:endParaRPr lang="en-GB"/>
        </a:p>
      </dgm:t>
    </dgm:pt>
    <dgm:pt modelId="{9F4636E0-4A6F-4BC8-A8D4-1172EEA06D27}">
      <dgm:prSet phldrT="[Text]"/>
      <dgm:spPr/>
      <dgm:t>
        <a:bodyPr/>
        <a:lstStyle/>
        <a:p>
          <a:r>
            <a:rPr lang="en-GB" dirty="0"/>
            <a:t>End</a:t>
          </a:r>
        </a:p>
      </dgm:t>
    </dgm:pt>
    <dgm:pt modelId="{B27AB99B-6FA8-462B-A560-42046B893FD2}" type="parTrans" cxnId="{D33F1D10-714D-4454-99E2-A72059B6F9B9}">
      <dgm:prSet/>
      <dgm:spPr/>
      <dgm:t>
        <a:bodyPr/>
        <a:lstStyle/>
        <a:p>
          <a:endParaRPr lang="en-GB"/>
        </a:p>
      </dgm:t>
    </dgm:pt>
    <dgm:pt modelId="{8A01F7B5-FA78-47C7-8747-4C393988F6D5}" type="sibTrans" cxnId="{D33F1D10-714D-4454-99E2-A72059B6F9B9}">
      <dgm:prSet/>
      <dgm:spPr/>
      <dgm:t>
        <a:bodyPr/>
        <a:lstStyle/>
        <a:p>
          <a:endParaRPr lang="en-GB"/>
        </a:p>
      </dgm:t>
    </dgm:pt>
    <dgm:pt modelId="{B5609B1A-B6B9-44D3-B9FD-B2D422D4DB66}">
      <dgm:prSet phldrT="[Text]"/>
      <dgm:spPr/>
      <dgm:t>
        <a:bodyPr/>
        <a:lstStyle/>
        <a:p>
          <a:r>
            <a:rPr lang="en-GB" dirty="0"/>
            <a:t>Do the benefits tie in with their needs/wants now?</a:t>
          </a:r>
        </a:p>
      </dgm:t>
    </dgm:pt>
    <dgm:pt modelId="{DABED5B8-5564-4A15-A2D7-73C8168BE948}" type="parTrans" cxnId="{CA79D8E5-871E-444A-A77A-2A7BCAA3F5BD}">
      <dgm:prSet/>
      <dgm:spPr/>
      <dgm:t>
        <a:bodyPr/>
        <a:lstStyle/>
        <a:p>
          <a:endParaRPr lang="en-GB"/>
        </a:p>
      </dgm:t>
    </dgm:pt>
    <dgm:pt modelId="{320E9DFF-BDEC-4C81-B4B3-49AA3D43051A}" type="sibTrans" cxnId="{CA79D8E5-871E-444A-A77A-2A7BCAA3F5BD}">
      <dgm:prSet/>
      <dgm:spPr/>
      <dgm:t>
        <a:bodyPr/>
        <a:lstStyle/>
        <a:p>
          <a:endParaRPr lang="en-GB"/>
        </a:p>
      </dgm:t>
    </dgm:pt>
    <dgm:pt modelId="{198CA1BE-65FB-4351-BDAE-5751AF3B4CF4}">
      <dgm:prSet phldrT="[Text]"/>
      <dgm:spPr/>
      <dgm:t>
        <a:bodyPr/>
        <a:lstStyle/>
        <a:p>
          <a:r>
            <a:rPr lang="en-GB" dirty="0"/>
            <a:t>Did I ask for the sale?</a:t>
          </a:r>
        </a:p>
      </dgm:t>
    </dgm:pt>
    <dgm:pt modelId="{F13A1917-422B-4A67-A3A8-71E41B8F1F62}" type="parTrans" cxnId="{79B5AB47-34EA-4660-86EF-D90C555806EB}">
      <dgm:prSet/>
      <dgm:spPr/>
      <dgm:t>
        <a:bodyPr/>
        <a:lstStyle/>
        <a:p>
          <a:endParaRPr lang="en-GB"/>
        </a:p>
      </dgm:t>
    </dgm:pt>
    <dgm:pt modelId="{7CDD9695-1140-4305-895F-BF2BA78B4F15}" type="sibTrans" cxnId="{79B5AB47-34EA-4660-86EF-D90C555806EB}">
      <dgm:prSet/>
      <dgm:spPr/>
      <dgm:t>
        <a:bodyPr/>
        <a:lstStyle/>
        <a:p>
          <a:endParaRPr lang="en-GB"/>
        </a:p>
      </dgm:t>
    </dgm:pt>
    <dgm:pt modelId="{145A5D0B-8651-494C-BBA7-0D31CF370192}">
      <dgm:prSet phldrT="[Text]"/>
      <dgm:spPr/>
      <dgm:t>
        <a:bodyPr/>
        <a:lstStyle/>
        <a:p>
          <a:r>
            <a:rPr lang="en-GB" dirty="0"/>
            <a:t>Am I asking the right questions?</a:t>
          </a:r>
        </a:p>
      </dgm:t>
    </dgm:pt>
    <dgm:pt modelId="{913167D3-E7ED-485F-B789-757568FC9BD2}" type="parTrans" cxnId="{B2BE7B16-ECF9-4079-9A43-0F2274F4771E}">
      <dgm:prSet/>
      <dgm:spPr/>
      <dgm:t>
        <a:bodyPr/>
        <a:lstStyle/>
        <a:p>
          <a:endParaRPr lang="en-GB"/>
        </a:p>
      </dgm:t>
    </dgm:pt>
    <dgm:pt modelId="{1BDF05A0-8434-4520-8165-544BE6454119}" type="sibTrans" cxnId="{B2BE7B16-ECF9-4079-9A43-0F2274F4771E}">
      <dgm:prSet/>
      <dgm:spPr/>
      <dgm:t>
        <a:bodyPr/>
        <a:lstStyle/>
        <a:p>
          <a:endParaRPr lang="en-GB"/>
        </a:p>
      </dgm:t>
    </dgm:pt>
    <dgm:pt modelId="{4D9F2C38-1B1B-47F4-B5B3-00B79D43A7F9}">
      <dgm:prSet phldrT="[Text]"/>
      <dgm:spPr/>
      <dgm:t>
        <a:bodyPr/>
        <a:lstStyle/>
        <a:p>
          <a:r>
            <a:rPr lang="en-GB" dirty="0"/>
            <a:t>How do I get early interest?</a:t>
          </a:r>
        </a:p>
      </dgm:t>
    </dgm:pt>
    <dgm:pt modelId="{D5427693-C983-46D5-8B00-147432EE62BD}" type="parTrans" cxnId="{9E6D9E05-D997-4F48-B53E-90E3732A8888}">
      <dgm:prSet/>
      <dgm:spPr/>
      <dgm:t>
        <a:bodyPr/>
        <a:lstStyle/>
        <a:p>
          <a:endParaRPr lang="en-GB"/>
        </a:p>
      </dgm:t>
    </dgm:pt>
    <dgm:pt modelId="{4B6B77E9-2662-49D8-86DC-A2F6B1F6F8BE}" type="sibTrans" cxnId="{9E6D9E05-D997-4F48-B53E-90E3732A8888}">
      <dgm:prSet/>
      <dgm:spPr/>
      <dgm:t>
        <a:bodyPr/>
        <a:lstStyle/>
        <a:p>
          <a:endParaRPr lang="en-GB"/>
        </a:p>
      </dgm:t>
    </dgm:pt>
    <dgm:pt modelId="{F2A7A453-975B-4F5F-8EF6-ECC7D0C82103}">
      <dgm:prSet phldrT="[Text]"/>
      <dgm:spPr/>
      <dgm:t>
        <a:bodyPr/>
        <a:lstStyle/>
        <a:p>
          <a:r>
            <a:rPr lang="en-GB" dirty="0"/>
            <a:t>Did I address any issues?</a:t>
          </a:r>
        </a:p>
      </dgm:t>
    </dgm:pt>
    <dgm:pt modelId="{1BDCD32A-0E57-44FA-8D7F-56AFEADC3E66}" type="parTrans" cxnId="{AEA0642F-2281-4742-87F1-515C10822014}">
      <dgm:prSet/>
      <dgm:spPr/>
      <dgm:t>
        <a:bodyPr/>
        <a:lstStyle/>
        <a:p>
          <a:endParaRPr lang="en-GB"/>
        </a:p>
      </dgm:t>
    </dgm:pt>
    <dgm:pt modelId="{BF8F52F6-6CC7-4F70-AD24-005BB55C5E5C}" type="sibTrans" cxnId="{AEA0642F-2281-4742-87F1-515C10822014}">
      <dgm:prSet/>
      <dgm:spPr/>
      <dgm:t>
        <a:bodyPr/>
        <a:lstStyle/>
        <a:p>
          <a:endParaRPr lang="en-GB"/>
        </a:p>
      </dgm:t>
    </dgm:pt>
    <dgm:pt modelId="{D0B2848D-6630-4DA7-9A04-2ED09C6A0779}" type="pres">
      <dgm:prSet presAssocID="{423022FB-6581-4977-8CA7-1A65249287CE}" presName="linear" presStyleCnt="0">
        <dgm:presLayoutVars>
          <dgm:dir/>
          <dgm:animLvl val="lvl"/>
          <dgm:resizeHandles val="exact"/>
        </dgm:presLayoutVars>
      </dgm:prSet>
      <dgm:spPr/>
      <dgm:t>
        <a:bodyPr/>
        <a:lstStyle/>
        <a:p>
          <a:endParaRPr lang="en-US"/>
        </a:p>
      </dgm:t>
    </dgm:pt>
    <dgm:pt modelId="{F5BD4200-026D-49ED-BEB7-51F87D14FC40}" type="pres">
      <dgm:prSet presAssocID="{D3A4B1FB-1ED7-45E7-928E-A512D7C40D49}" presName="parentLin" presStyleCnt="0"/>
      <dgm:spPr/>
    </dgm:pt>
    <dgm:pt modelId="{D31BE2DC-A2C0-429B-A58F-F9F3A97784C6}" type="pres">
      <dgm:prSet presAssocID="{D3A4B1FB-1ED7-45E7-928E-A512D7C40D49}" presName="parentLeftMargin" presStyleLbl="node1" presStyleIdx="0" presStyleCnt="3"/>
      <dgm:spPr/>
      <dgm:t>
        <a:bodyPr/>
        <a:lstStyle/>
        <a:p>
          <a:endParaRPr lang="en-US"/>
        </a:p>
      </dgm:t>
    </dgm:pt>
    <dgm:pt modelId="{F2F63F77-EC16-4861-8BAA-ADEC07F3E333}" type="pres">
      <dgm:prSet presAssocID="{D3A4B1FB-1ED7-45E7-928E-A512D7C40D49}" presName="parentText" presStyleLbl="node1" presStyleIdx="0" presStyleCnt="3">
        <dgm:presLayoutVars>
          <dgm:chMax val="0"/>
          <dgm:bulletEnabled val="1"/>
        </dgm:presLayoutVars>
      </dgm:prSet>
      <dgm:spPr/>
      <dgm:t>
        <a:bodyPr/>
        <a:lstStyle/>
        <a:p>
          <a:endParaRPr lang="en-US"/>
        </a:p>
      </dgm:t>
    </dgm:pt>
    <dgm:pt modelId="{2D032193-B544-4E55-923B-D8360CD10CF6}" type="pres">
      <dgm:prSet presAssocID="{D3A4B1FB-1ED7-45E7-928E-A512D7C40D49}" presName="negativeSpace" presStyleCnt="0"/>
      <dgm:spPr/>
    </dgm:pt>
    <dgm:pt modelId="{2476A677-2FD8-4B5B-BCEA-9B6B034D9324}" type="pres">
      <dgm:prSet presAssocID="{D3A4B1FB-1ED7-45E7-928E-A512D7C40D49}" presName="childText" presStyleLbl="conFgAcc1" presStyleIdx="0" presStyleCnt="3">
        <dgm:presLayoutVars>
          <dgm:bulletEnabled val="1"/>
        </dgm:presLayoutVars>
      </dgm:prSet>
      <dgm:spPr/>
      <dgm:t>
        <a:bodyPr/>
        <a:lstStyle/>
        <a:p>
          <a:endParaRPr lang="en-US"/>
        </a:p>
      </dgm:t>
    </dgm:pt>
    <dgm:pt modelId="{6BA7265A-DFDB-494A-A3CF-F544AD63B975}" type="pres">
      <dgm:prSet presAssocID="{DB1D9945-DE02-4164-AB2D-E55688E6D33D}" presName="spaceBetweenRectangles" presStyleCnt="0"/>
      <dgm:spPr/>
    </dgm:pt>
    <dgm:pt modelId="{CDB9C80A-5FCA-47A5-9F7B-F1FC68EBDE84}" type="pres">
      <dgm:prSet presAssocID="{CAF3DFDA-F3DB-4942-990F-15932B58AFC6}" presName="parentLin" presStyleCnt="0"/>
      <dgm:spPr/>
    </dgm:pt>
    <dgm:pt modelId="{BD0542A0-1084-4AD3-956C-9553D95FEB76}" type="pres">
      <dgm:prSet presAssocID="{CAF3DFDA-F3DB-4942-990F-15932B58AFC6}" presName="parentLeftMargin" presStyleLbl="node1" presStyleIdx="0" presStyleCnt="3"/>
      <dgm:spPr/>
      <dgm:t>
        <a:bodyPr/>
        <a:lstStyle/>
        <a:p>
          <a:endParaRPr lang="en-US"/>
        </a:p>
      </dgm:t>
    </dgm:pt>
    <dgm:pt modelId="{FB9810F3-3280-40B7-A813-A01BE6F964DE}" type="pres">
      <dgm:prSet presAssocID="{CAF3DFDA-F3DB-4942-990F-15932B58AFC6}" presName="parentText" presStyleLbl="node1" presStyleIdx="1" presStyleCnt="3">
        <dgm:presLayoutVars>
          <dgm:chMax val="0"/>
          <dgm:bulletEnabled val="1"/>
        </dgm:presLayoutVars>
      </dgm:prSet>
      <dgm:spPr/>
      <dgm:t>
        <a:bodyPr/>
        <a:lstStyle/>
        <a:p>
          <a:endParaRPr lang="en-US"/>
        </a:p>
      </dgm:t>
    </dgm:pt>
    <dgm:pt modelId="{E91B873F-837F-4920-9C5C-622E719B1C8E}" type="pres">
      <dgm:prSet presAssocID="{CAF3DFDA-F3DB-4942-990F-15932B58AFC6}" presName="negativeSpace" presStyleCnt="0"/>
      <dgm:spPr/>
    </dgm:pt>
    <dgm:pt modelId="{A308692A-6C26-4E0E-A542-0BBF624923BC}" type="pres">
      <dgm:prSet presAssocID="{CAF3DFDA-F3DB-4942-990F-15932B58AFC6}" presName="childText" presStyleLbl="conFgAcc1" presStyleIdx="1" presStyleCnt="3">
        <dgm:presLayoutVars>
          <dgm:bulletEnabled val="1"/>
        </dgm:presLayoutVars>
      </dgm:prSet>
      <dgm:spPr/>
      <dgm:t>
        <a:bodyPr/>
        <a:lstStyle/>
        <a:p>
          <a:endParaRPr lang="en-US"/>
        </a:p>
      </dgm:t>
    </dgm:pt>
    <dgm:pt modelId="{487C8F08-43BD-46A4-8C21-FF889A3580CE}" type="pres">
      <dgm:prSet presAssocID="{A9588EE2-0BF5-4E88-8CEA-44C3FA81447D}" presName="spaceBetweenRectangles" presStyleCnt="0"/>
      <dgm:spPr/>
    </dgm:pt>
    <dgm:pt modelId="{DC45C28C-1717-4714-8850-57631B6158A6}" type="pres">
      <dgm:prSet presAssocID="{9F4636E0-4A6F-4BC8-A8D4-1172EEA06D27}" presName="parentLin" presStyleCnt="0"/>
      <dgm:spPr/>
    </dgm:pt>
    <dgm:pt modelId="{8B7455C0-529C-432C-9055-DED8E11547C4}" type="pres">
      <dgm:prSet presAssocID="{9F4636E0-4A6F-4BC8-A8D4-1172EEA06D27}" presName="parentLeftMargin" presStyleLbl="node1" presStyleIdx="1" presStyleCnt="3"/>
      <dgm:spPr/>
      <dgm:t>
        <a:bodyPr/>
        <a:lstStyle/>
        <a:p>
          <a:endParaRPr lang="en-US"/>
        </a:p>
      </dgm:t>
    </dgm:pt>
    <dgm:pt modelId="{4EC1066D-C03F-4CEB-B147-C9F40DA4B279}" type="pres">
      <dgm:prSet presAssocID="{9F4636E0-4A6F-4BC8-A8D4-1172EEA06D27}" presName="parentText" presStyleLbl="node1" presStyleIdx="2" presStyleCnt="3">
        <dgm:presLayoutVars>
          <dgm:chMax val="0"/>
          <dgm:bulletEnabled val="1"/>
        </dgm:presLayoutVars>
      </dgm:prSet>
      <dgm:spPr/>
      <dgm:t>
        <a:bodyPr/>
        <a:lstStyle/>
        <a:p>
          <a:endParaRPr lang="en-US"/>
        </a:p>
      </dgm:t>
    </dgm:pt>
    <dgm:pt modelId="{1C0D7847-D89C-43A1-A6E3-378FCEF40408}" type="pres">
      <dgm:prSet presAssocID="{9F4636E0-4A6F-4BC8-A8D4-1172EEA06D27}" presName="negativeSpace" presStyleCnt="0"/>
      <dgm:spPr/>
    </dgm:pt>
    <dgm:pt modelId="{13B729A0-3049-4471-B608-2CFFBE272249}" type="pres">
      <dgm:prSet presAssocID="{9F4636E0-4A6F-4BC8-A8D4-1172EEA06D27}" presName="childText" presStyleLbl="conFgAcc1" presStyleIdx="2" presStyleCnt="3">
        <dgm:presLayoutVars>
          <dgm:bulletEnabled val="1"/>
        </dgm:presLayoutVars>
      </dgm:prSet>
      <dgm:spPr/>
      <dgm:t>
        <a:bodyPr/>
        <a:lstStyle/>
        <a:p>
          <a:endParaRPr lang="en-US"/>
        </a:p>
      </dgm:t>
    </dgm:pt>
  </dgm:ptLst>
  <dgm:cxnLst>
    <dgm:cxn modelId="{CE9654B4-8FA4-42E3-8A84-B43391F87A3B}" type="presOf" srcId="{4D9F2C38-1B1B-47F4-B5B3-00B79D43A7F9}" destId="{2476A677-2FD8-4B5B-BCEA-9B6B034D9324}" srcOrd="0" destOrd="2" presId="urn:microsoft.com/office/officeart/2005/8/layout/list1"/>
    <dgm:cxn modelId="{79B5AB47-34EA-4660-86EF-D90C555806EB}" srcId="{9F4636E0-4A6F-4BC8-A8D4-1172EEA06D27}" destId="{198CA1BE-65FB-4351-BDAE-5751AF3B4CF4}" srcOrd="2" destOrd="0" parTransId="{F13A1917-422B-4A67-A3A8-71E41B8F1F62}" sibTransId="{7CDD9695-1140-4305-895F-BF2BA78B4F15}"/>
    <dgm:cxn modelId="{AE272E21-928B-4F3A-93DE-FEFDA29A8A5D}" type="presOf" srcId="{198CA1BE-65FB-4351-BDAE-5751AF3B4CF4}" destId="{13B729A0-3049-4471-B608-2CFFBE272249}" srcOrd="0" destOrd="2" presId="urn:microsoft.com/office/officeart/2005/8/layout/list1"/>
    <dgm:cxn modelId="{AEA0642F-2281-4742-87F1-515C10822014}" srcId="{9F4636E0-4A6F-4BC8-A8D4-1172EEA06D27}" destId="{F2A7A453-975B-4F5F-8EF6-ECC7D0C82103}" srcOrd="1" destOrd="0" parTransId="{1BDCD32A-0E57-44FA-8D7F-56AFEADC3E66}" sibTransId="{BF8F52F6-6CC7-4F70-AD24-005BB55C5E5C}"/>
    <dgm:cxn modelId="{C4BCDA94-1517-411E-A806-ACD877B2F6EE}" type="presOf" srcId="{423022FB-6581-4977-8CA7-1A65249287CE}" destId="{D0B2848D-6630-4DA7-9A04-2ED09C6A0779}" srcOrd="0" destOrd="0" presId="urn:microsoft.com/office/officeart/2005/8/layout/list1"/>
    <dgm:cxn modelId="{CA79D8E5-871E-444A-A77A-2A7BCAA3F5BD}" srcId="{9F4636E0-4A6F-4BC8-A8D4-1172EEA06D27}" destId="{B5609B1A-B6B9-44D3-B9FD-B2D422D4DB66}" srcOrd="0" destOrd="0" parTransId="{DABED5B8-5564-4A15-A2D7-73C8168BE948}" sibTransId="{320E9DFF-BDEC-4C81-B4B3-49AA3D43051A}"/>
    <dgm:cxn modelId="{35D521CF-B1A4-4F91-85AE-231AD713D569}" type="presOf" srcId="{CAF3DFDA-F3DB-4942-990F-15932B58AFC6}" destId="{FB9810F3-3280-40B7-A813-A01BE6F964DE}" srcOrd="1" destOrd="0" presId="urn:microsoft.com/office/officeart/2005/8/layout/list1"/>
    <dgm:cxn modelId="{B2BE7B16-ECF9-4079-9A43-0F2274F4771E}" srcId="{CAF3DFDA-F3DB-4942-990F-15932B58AFC6}" destId="{145A5D0B-8651-494C-BBA7-0D31CF370192}" srcOrd="2" destOrd="0" parTransId="{913167D3-E7ED-485F-B789-757568FC9BD2}" sibTransId="{1BDF05A0-8434-4520-8165-544BE6454119}"/>
    <dgm:cxn modelId="{3FD37500-051C-442C-A0C1-EE26606F6BD9}" type="presOf" srcId="{D73A015A-68B7-4AC9-AC7C-E633D03F2465}" destId="{2476A677-2FD8-4B5B-BCEA-9B6B034D9324}" srcOrd="0" destOrd="1" presId="urn:microsoft.com/office/officeart/2005/8/layout/list1"/>
    <dgm:cxn modelId="{730543B6-ECF4-4072-96C9-7282F7B32425}" srcId="{CAF3DFDA-F3DB-4942-990F-15932B58AFC6}" destId="{8E9D93B1-EE8D-4E2D-88D3-94326E082FA5}" srcOrd="1" destOrd="0" parTransId="{9FEE3B58-6EA0-48B8-974A-6E29EFA7318C}" sibTransId="{9794C6BA-136C-491A-BA04-14EADCD73602}"/>
    <dgm:cxn modelId="{6446982B-815E-4D2E-AD40-49E452E60871}" type="presOf" srcId="{9F4636E0-4A6F-4BC8-A8D4-1172EEA06D27}" destId="{8B7455C0-529C-432C-9055-DED8E11547C4}" srcOrd="0" destOrd="0" presId="urn:microsoft.com/office/officeart/2005/8/layout/list1"/>
    <dgm:cxn modelId="{AA9225CE-7742-4A15-8250-DFF58F80859F}" type="presOf" srcId="{D3A4B1FB-1ED7-45E7-928E-A512D7C40D49}" destId="{D31BE2DC-A2C0-429B-A58F-F9F3A97784C6}" srcOrd="0" destOrd="0" presId="urn:microsoft.com/office/officeart/2005/8/layout/list1"/>
    <dgm:cxn modelId="{D1877ADA-2BA7-46F1-A0E6-D51F419436E7}" type="presOf" srcId="{D3A4B1FB-1ED7-45E7-928E-A512D7C40D49}" destId="{F2F63F77-EC16-4861-8BAA-ADEC07F3E333}" srcOrd="1" destOrd="0" presId="urn:microsoft.com/office/officeart/2005/8/layout/list1"/>
    <dgm:cxn modelId="{25C4F56C-ECB8-4843-B0A2-95B587E95194}" type="presOf" srcId="{9F4636E0-4A6F-4BC8-A8D4-1172EEA06D27}" destId="{4EC1066D-C03F-4CEB-B147-C9F40DA4B279}" srcOrd="1" destOrd="0" presId="urn:microsoft.com/office/officeart/2005/8/layout/list1"/>
    <dgm:cxn modelId="{206CB432-9084-44FF-B5CB-BD1CC1B4DEB5}" type="presOf" srcId="{8E9D93B1-EE8D-4E2D-88D3-94326E082FA5}" destId="{A308692A-6C26-4E0E-A542-0BBF624923BC}" srcOrd="0" destOrd="1" presId="urn:microsoft.com/office/officeart/2005/8/layout/list1"/>
    <dgm:cxn modelId="{9E6D9E05-D997-4F48-B53E-90E3732A8888}" srcId="{D3A4B1FB-1ED7-45E7-928E-A512D7C40D49}" destId="{4D9F2C38-1B1B-47F4-B5B3-00B79D43A7F9}" srcOrd="2" destOrd="0" parTransId="{D5427693-C983-46D5-8B00-147432EE62BD}" sibTransId="{4B6B77E9-2662-49D8-86DC-A2F6B1F6F8BE}"/>
    <dgm:cxn modelId="{FA4618C4-9920-4FD0-8F96-29E748765936}" type="presOf" srcId="{B5609B1A-B6B9-44D3-B9FD-B2D422D4DB66}" destId="{13B729A0-3049-4471-B608-2CFFBE272249}" srcOrd="0" destOrd="0" presId="urn:microsoft.com/office/officeart/2005/8/layout/list1"/>
    <dgm:cxn modelId="{5AD7DFCE-9885-44F5-A8CA-706C2D40BF03}" srcId="{423022FB-6581-4977-8CA7-1A65249287CE}" destId="{D3A4B1FB-1ED7-45E7-928E-A512D7C40D49}" srcOrd="0" destOrd="0" parTransId="{5ED7E063-3F08-46E7-A16B-DD58D7696DE7}" sibTransId="{DB1D9945-DE02-4164-AB2D-E55688E6D33D}"/>
    <dgm:cxn modelId="{FEC31743-E2B5-49A1-ACE7-8CD0A36163EB}" type="presOf" srcId="{CABC1EA5-3D89-4CD0-8464-575C521B6ACF}" destId="{2476A677-2FD8-4B5B-BCEA-9B6B034D9324}" srcOrd="0" destOrd="0" presId="urn:microsoft.com/office/officeart/2005/8/layout/list1"/>
    <dgm:cxn modelId="{39E6AB80-9AA9-4508-A23D-B628A45E766B}" srcId="{423022FB-6581-4977-8CA7-1A65249287CE}" destId="{CAF3DFDA-F3DB-4942-990F-15932B58AFC6}" srcOrd="1" destOrd="0" parTransId="{7E864E75-0D39-446F-A9D2-C510AF93218E}" sibTransId="{A9588EE2-0BF5-4E88-8CEA-44C3FA81447D}"/>
    <dgm:cxn modelId="{71310E84-87B7-49DA-9959-34A6F5A1ADF6}" type="presOf" srcId="{CAF3DFDA-F3DB-4942-990F-15932B58AFC6}" destId="{BD0542A0-1084-4AD3-956C-9553D95FEB76}" srcOrd="0" destOrd="0" presId="urn:microsoft.com/office/officeart/2005/8/layout/list1"/>
    <dgm:cxn modelId="{1347996F-133B-40D4-8E89-808FA7331C0B}" srcId="{D3A4B1FB-1ED7-45E7-928E-A512D7C40D49}" destId="{D73A015A-68B7-4AC9-AC7C-E633D03F2465}" srcOrd="1" destOrd="0" parTransId="{CCF96971-3586-4CE5-B727-416B5B914C8F}" sibTransId="{4DE94FF2-44B3-43C5-AE41-5451B91A1BB5}"/>
    <dgm:cxn modelId="{D5E66424-EF0F-4EB2-8B17-CF7698237519}" type="presOf" srcId="{145A5D0B-8651-494C-BBA7-0D31CF370192}" destId="{A308692A-6C26-4E0E-A542-0BBF624923BC}" srcOrd="0" destOrd="2" presId="urn:microsoft.com/office/officeart/2005/8/layout/list1"/>
    <dgm:cxn modelId="{D33F1D10-714D-4454-99E2-A72059B6F9B9}" srcId="{423022FB-6581-4977-8CA7-1A65249287CE}" destId="{9F4636E0-4A6F-4BC8-A8D4-1172EEA06D27}" srcOrd="2" destOrd="0" parTransId="{B27AB99B-6FA8-462B-A560-42046B893FD2}" sibTransId="{8A01F7B5-FA78-47C7-8747-4C393988F6D5}"/>
    <dgm:cxn modelId="{F11C9029-FF79-4305-B26A-0D0C1E362F1B}" type="presOf" srcId="{1BAB02F7-9BD2-46DF-9EC2-659CD7CA6A91}" destId="{A308692A-6C26-4E0E-A542-0BBF624923BC}" srcOrd="0" destOrd="0" presId="urn:microsoft.com/office/officeart/2005/8/layout/list1"/>
    <dgm:cxn modelId="{900CFE85-85CC-4701-9C31-42D6573B51BD}" type="presOf" srcId="{F2A7A453-975B-4F5F-8EF6-ECC7D0C82103}" destId="{13B729A0-3049-4471-B608-2CFFBE272249}" srcOrd="0" destOrd="1" presId="urn:microsoft.com/office/officeart/2005/8/layout/list1"/>
    <dgm:cxn modelId="{50C7CD45-0555-4862-85FE-0CBA2B3846F2}" srcId="{D3A4B1FB-1ED7-45E7-928E-A512D7C40D49}" destId="{CABC1EA5-3D89-4CD0-8464-575C521B6ACF}" srcOrd="0" destOrd="0" parTransId="{2A0B69C0-40F7-409C-AC54-8882615BE8A7}" sibTransId="{5CB8C5E9-E27B-44A2-BAC2-ACE71EDA469A}"/>
    <dgm:cxn modelId="{816699B6-734B-434D-9298-8E647AE4A6C0}" srcId="{CAF3DFDA-F3DB-4942-990F-15932B58AFC6}" destId="{1BAB02F7-9BD2-46DF-9EC2-659CD7CA6A91}" srcOrd="0" destOrd="0" parTransId="{7A857504-120E-4232-8512-23D3ED6A963B}" sibTransId="{55905583-F14B-481B-AB00-89123CDA21A2}"/>
    <dgm:cxn modelId="{0F1BFC72-B3B1-47CD-937B-A94E47F26E90}" type="presParOf" srcId="{D0B2848D-6630-4DA7-9A04-2ED09C6A0779}" destId="{F5BD4200-026D-49ED-BEB7-51F87D14FC40}" srcOrd="0" destOrd="0" presId="urn:microsoft.com/office/officeart/2005/8/layout/list1"/>
    <dgm:cxn modelId="{BE1B92AA-E5C6-49AD-B49C-82C74A747977}" type="presParOf" srcId="{F5BD4200-026D-49ED-BEB7-51F87D14FC40}" destId="{D31BE2DC-A2C0-429B-A58F-F9F3A97784C6}" srcOrd="0" destOrd="0" presId="urn:microsoft.com/office/officeart/2005/8/layout/list1"/>
    <dgm:cxn modelId="{A6EB7548-082B-4E8D-9434-38D429E0F01B}" type="presParOf" srcId="{F5BD4200-026D-49ED-BEB7-51F87D14FC40}" destId="{F2F63F77-EC16-4861-8BAA-ADEC07F3E333}" srcOrd="1" destOrd="0" presId="urn:microsoft.com/office/officeart/2005/8/layout/list1"/>
    <dgm:cxn modelId="{6936F1CE-6B0B-40BF-8ECC-182075B68C46}" type="presParOf" srcId="{D0B2848D-6630-4DA7-9A04-2ED09C6A0779}" destId="{2D032193-B544-4E55-923B-D8360CD10CF6}" srcOrd="1" destOrd="0" presId="urn:microsoft.com/office/officeart/2005/8/layout/list1"/>
    <dgm:cxn modelId="{40DD77EE-FAD7-4429-B794-A8EEAE7F6DCD}" type="presParOf" srcId="{D0B2848D-6630-4DA7-9A04-2ED09C6A0779}" destId="{2476A677-2FD8-4B5B-BCEA-9B6B034D9324}" srcOrd="2" destOrd="0" presId="urn:microsoft.com/office/officeart/2005/8/layout/list1"/>
    <dgm:cxn modelId="{0EF3CE45-5102-47F9-98A4-58F7B6AD23C8}" type="presParOf" srcId="{D0B2848D-6630-4DA7-9A04-2ED09C6A0779}" destId="{6BA7265A-DFDB-494A-A3CF-F544AD63B975}" srcOrd="3" destOrd="0" presId="urn:microsoft.com/office/officeart/2005/8/layout/list1"/>
    <dgm:cxn modelId="{B6BE8F4B-E1B0-4BF6-86E7-6388720E63F9}" type="presParOf" srcId="{D0B2848D-6630-4DA7-9A04-2ED09C6A0779}" destId="{CDB9C80A-5FCA-47A5-9F7B-F1FC68EBDE84}" srcOrd="4" destOrd="0" presId="urn:microsoft.com/office/officeart/2005/8/layout/list1"/>
    <dgm:cxn modelId="{83E74CCB-B84E-4593-99D9-7FFBD14025E9}" type="presParOf" srcId="{CDB9C80A-5FCA-47A5-9F7B-F1FC68EBDE84}" destId="{BD0542A0-1084-4AD3-956C-9553D95FEB76}" srcOrd="0" destOrd="0" presId="urn:microsoft.com/office/officeart/2005/8/layout/list1"/>
    <dgm:cxn modelId="{557C66A4-8CF3-47FE-9C7E-7B2B7F747688}" type="presParOf" srcId="{CDB9C80A-5FCA-47A5-9F7B-F1FC68EBDE84}" destId="{FB9810F3-3280-40B7-A813-A01BE6F964DE}" srcOrd="1" destOrd="0" presId="urn:microsoft.com/office/officeart/2005/8/layout/list1"/>
    <dgm:cxn modelId="{FEB57A4A-4020-42BF-95DB-2ABBC504F2B0}" type="presParOf" srcId="{D0B2848D-6630-4DA7-9A04-2ED09C6A0779}" destId="{E91B873F-837F-4920-9C5C-622E719B1C8E}" srcOrd="5" destOrd="0" presId="urn:microsoft.com/office/officeart/2005/8/layout/list1"/>
    <dgm:cxn modelId="{A7DEFEBC-7FCC-42BC-8DDE-64FA7AD54CF0}" type="presParOf" srcId="{D0B2848D-6630-4DA7-9A04-2ED09C6A0779}" destId="{A308692A-6C26-4E0E-A542-0BBF624923BC}" srcOrd="6" destOrd="0" presId="urn:microsoft.com/office/officeart/2005/8/layout/list1"/>
    <dgm:cxn modelId="{BA149703-07BC-43A8-97E5-23805A0BF5E9}" type="presParOf" srcId="{D0B2848D-6630-4DA7-9A04-2ED09C6A0779}" destId="{487C8F08-43BD-46A4-8C21-FF889A3580CE}" srcOrd="7" destOrd="0" presId="urn:microsoft.com/office/officeart/2005/8/layout/list1"/>
    <dgm:cxn modelId="{7668C529-AD1D-42A1-9B5B-7EBBB0CC16F9}" type="presParOf" srcId="{D0B2848D-6630-4DA7-9A04-2ED09C6A0779}" destId="{DC45C28C-1717-4714-8850-57631B6158A6}" srcOrd="8" destOrd="0" presId="urn:microsoft.com/office/officeart/2005/8/layout/list1"/>
    <dgm:cxn modelId="{10568EDB-6463-4476-ACBF-131E4BBE8798}" type="presParOf" srcId="{DC45C28C-1717-4714-8850-57631B6158A6}" destId="{8B7455C0-529C-432C-9055-DED8E11547C4}" srcOrd="0" destOrd="0" presId="urn:microsoft.com/office/officeart/2005/8/layout/list1"/>
    <dgm:cxn modelId="{88B2465D-2C7D-4126-AB50-02BA3FE61043}" type="presParOf" srcId="{DC45C28C-1717-4714-8850-57631B6158A6}" destId="{4EC1066D-C03F-4CEB-B147-C9F40DA4B279}" srcOrd="1" destOrd="0" presId="urn:microsoft.com/office/officeart/2005/8/layout/list1"/>
    <dgm:cxn modelId="{B8853493-6F3A-49EF-A485-3F4F6EC7D8CD}" type="presParOf" srcId="{D0B2848D-6630-4DA7-9A04-2ED09C6A0779}" destId="{1C0D7847-D89C-43A1-A6E3-378FCEF40408}" srcOrd="9" destOrd="0" presId="urn:microsoft.com/office/officeart/2005/8/layout/list1"/>
    <dgm:cxn modelId="{B5EE4748-FDC2-4D52-875C-67DE5956BB42}" type="presParOf" srcId="{D0B2848D-6630-4DA7-9A04-2ED09C6A0779}" destId="{13B729A0-3049-4471-B608-2CFFBE27224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5277C8-B02E-4DBA-B2DB-7FAD18C900C5}"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1FB48172-F854-4831-9843-18A2F3FC880E}">
      <dgm:prSet phldrT="[Text]"/>
      <dgm:spPr/>
      <dgm:t>
        <a:bodyPr/>
        <a:lstStyle/>
        <a:p>
          <a:r>
            <a:rPr lang="en-IE" dirty="0"/>
            <a:t>Routine </a:t>
          </a:r>
          <a:endParaRPr lang="en-US" dirty="0"/>
        </a:p>
      </dgm:t>
    </dgm:pt>
    <dgm:pt modelId="{6327DED1-C0BD-446D-9FF0-1A23D6218836}" type="parTrans" cxnId="{4FE35A9F-E4D6-4D48-B888-AF4213D34FE6}">
      <dgm:prSet/>
      <dgm:spPr/>
      <dgm:t>
        <a:bodyPr/>
        <a:lstStyle/>
        <a:p>
          <a:endParaRPr lang="en-US"/>
        </a:p>
      </dgm:t>
    </dgm:pt>
    <dgm:pt modelId="{F281ECE9-A330-4CDD-B1AF-830B07067E3F}" type="sibTrans" cxnId="{4FE35A9F-E4D6-4D48-B888-AF4213D34FE6}">
      <dgm:prSet/>
      <dgm:spPr/>
      <dgm:t>
        <a:bodyPr/>
        <a:lstStyle/>
        <a:p>
          <a:endParaRPr lang="en-US"/>
        </a:p>
      </dgm:t>
    </dgm:pt>
    <dgm:pt modelId="{457C174F-3048-464C-843B-00E10F0BCAB6}">
      <dgm:prSet phldrT="[Text]"/>
      <dgm:spPr/>
      <dgm:t>
        <a:bodyPr/>
        <a:lstStyle/>
        <a:p>
          <a:r>
            <a:rPr lang="en-IE" dirty="0"/>
            <a:t>Reward </a:t>
          </a:r>
          <a:endParaRPr lang="en-US" dirty="0"/>
        </a:p>
      </dgm:t>
    </dgm:pt>
    <dgm:pt modelId="{A37758CF-377D-43BE-BD9C-8D3A809B87D5}" type="parTrans" cxnId="{90D88ADD-B856-4670-87FC-05E52F1CC213}">
      <dgm:prSet/>
      <dgm:spPr/>
      <dgm:t>
        <a:bodyPr/>
        <a:lstStyle/>
        <a:p>
          <a:endParaRPr lang="en-US"/>
        </a:p>
      </dgm:t>
    </dgm:pt>
    <dgm:pt modelId="{2F5B35F0-DB68-4A6E-A61A-FA2068440201}" type="sibTrans" cxnId="{90D88ADD-B856-4670-87FC-05E52F1CC213}">
      <dgm:prSet/>
      <dgm:spPr/>
      <dgm:t>
        <a:bodyPr/>
        <a:lstStyle/>
        <a:p>
          <a:endParaRPr lang="en-US"/>
        </a:p>
      </dgm:t>
    </dgm:pt>
    <dgm:pt modelId="{F42A77E7-9D07-4096-BCFD-76D9B3A4B159}">
      <dgm:prSet phldrT="[Text]"/>
      <dgm:spPr/>
      <dgm:t>
        <a:bodyPr/>
        <a:lstStyle/>
        <a:p>
          <a:r>
            <a:rPr lang="en-IE" dirty="0"/>
            <a:t>Cue </a:t>
          </a:r>
          <a:endParaRPr lang="en-US" dirty="0"/>
        </a:p>
      </dgm:t>
    </dgm:pt>
    <dgm:pt modelId="{41F138AA-DB4F-4278-9635-07CB00D1AF8A}" type="parTrans" cxnId="{5498D59D-0B15-42C4-8046-4CE7FB53DE56}">
      <dgm:prSet/>
      <dgm:spPr/>
      <dgm:t>
        <a:bodyPr/>
        <a:lstStyle/>
        <a:p>
          <a:endParaRPr lang="en-US"/>
        </a:p>
      </dgm:t>
    </dgm:pt>
    <dgm:pt modelId="{2BEF4FA2-212C-4DD6-ABFF-8B8989B9A839}" type="sibTrans" cxnId="{5498D59D-0B15-42C4-8046-4CE7FB53DE56}">
      <dgm:prSet/>
      <dgm:spPr/>
      <dgm:t>
        <a:bodyPr/>
        <a:lstStyle/>
        <a:p>
          <a:endParaRPr lang="en-US"/>
        </a:p>
      </dgm:t>
    </dgm:pt>
    <dgm:pt modelId="{5325822E-5B6B-469D-ABD2-05F3548CB790}" type="pres">
      <dgm:prSet presAssocID="{465277C8-B02E-4DBA-B2DB-7FAD18C900C5}" presName="Name0" presStyleCnt="0">
        <dgm:presLayoutVars>
          <dgm:dir/>
          <dgm:resizeHandles val="exact"/>
        </dgm:presLayoutVars>
      </dgm:prSet>
      <dgm:spPr/>
      <dgm:t>
        <a:bodyPr/>
        <a:lstStyle/>
        <a:p>
          <a:endParaRPr lang="en-US"/>
        </a:p>
      </dgm:t>
    </dgm:pt>
    <dgm:pt modelId="{702E1750-AF05-4B58-AE49-534665FBDFDE}" type="pres">
      <dgm:prSet presAssocID="{1FB48172-F854-4831-9843-18A2F3FC880E}" presName="node" presStyleLbl="node1" presStyleIdx="0" presStyleCnt="3" custRadScaleRad="101806" custRadScaleInc="-1125">
        <dgm:presLayoutVars>
          <dgm:bulletEnabled val="1"/>
        </dgm:presLayoutVars>
      </dgm:prSet>
      <dgm:spPr/>
      <dgm:t>
        <a:bodyPr/>
        <a:lstStyle/>
        <a:p>
          <a:endParaRPr lang="en-US"/>
        </a:p>
      </dgm:t>
    </dgm:pt>
    <dgm:pt modelId="{BBC5B4D7-0246-46E1-8CF8-58100B05CF1E}" type="pres">
      <dgm:prSet presAssocID="{F281ECE9-A330-4CDD-B1AF-830B07067E3F}" presName="sibTrans" presStyleLbl="sibTrans2D1" presStyleIdx="0" presStyleCnt="3"/>
      <dgm:spPr>
        <a:prstGeom prst="rightArrow">
          <a:avLst/>
        </a:prstGeom>
      </dgm:spPr>
      <dgm:t>
        <a:bodyPr/>
        <a:lstStyle/>
        <a:p>
          <a:endParaRPr lang="en-US"/>
        </a:p>
      </dgm:t>
    </dgm:pt>
    <dgm:pt modelId="{7B1EEE1A-A2A7-4C94-B915-DEBEE764E20D}" type="pres">
      <dgm:prSet presAssocID="{F281ECE9-A330-4CDD-B1AF-830B07067E3F}" presName="connectorText" presStyleLbl="sibTrans2D1" presStyleIdx="0" presStyleCnt="3"/>
      <dgm:spPr/>
      <dgm:t>
        <a:bodyPr/>
        <a:lstStyle/>
        <a:p>
          <a:endParaRPr lang="en-US"/>
        </a:p>
      </dgm:t>
    </dgm:pt>
    <dgm:pt modelId="{F8D48ABF-8040-4D9C-8E97-96CC99212F11}" type="pres">
      <dgm:prSet presAssocID="{457C174F-3048-464C-843B-00E10F0BCAB6}" presName="node" presStyleLbl="node1" presStyleIdx="1" presStyleCnt="3">
        <dgm:presLayoutVars>
          <dgm:bulletEnabled val="1"/>
        </dgm:presLayoutVars>
      </dgm:prSet>
      <dgm:spPr/>
      <dgm:t>
        <a:bodyPr/>
        <a:lstStyle/>
        <a:p>
          <a:endParaRPr lang="en-US"/>
        </a:p>
      </dgm:t>
    </dgm:pt>
    <dgm:pt modelId="{D51E95D7-AA36-4184-A287-DC5DE9CFBDB0}" type="pres">
      <dgm:prSet presAssocID="{2F5B35F0-DB68-4A6E-A61A-FA2068440201}" presName="sibTrans" presStyleLbl="sibTrans2D1" presStyleIdx="1" presStyleCnt="3" custAng="10800000"/>
      <dgm:spPr>
        <a:prstGeom prst="leftArrow">
          <a:avLst/>
        </a:prstGeom>
      </dgm:spPr>
      <dgm:t>
        <a:bodyPr/>
        <a:lstStyle/>
        <a:p>
          <a:endParaRPr lang="en-US"/>
        </a:p>
      </dgm:t>
    </dgm:pt>
    <dgm:pt modelId="{30C2E218-9B89-4CD0-97D3-34208BDCDAA2}" type="pres">
      <dgm:prSet presAssocID="{2F5B35F0-DB68-4A6E-A61A-FA2068440201}" presName="connectorText" presStyleLbl="sibTrans2D1" presStyleIdx="1" presStyleCnt="3"/>
      <dgm:spPr/>
      <dgm:t>
        <a:bodyPr/>
        <a:lstStyle/>
        <a:p>
          <a:endParaRPr lang="en-US"/>
        </a:p>
      </dgm:t>
    </dgm:pt>
    <dgm:pt modelId="{13CD4040-53D3-4C23-AA03-269EA13205A4}" type="pres">
      <dgm:prSet presAssocID="{F42A77E7-9D07-4096-BCFD-76D9B3A4B159}" presName="node" presStyleLbl="node1" presStyleIdx="2" presStyleCnt="3">
        <dgm:presLayoutVars>
          <dgm:bulletEnabled val="1"/>
        </dgm:presLayoutVars>
      </dgm:prSet>
      <dgm:spPr/>
      <dgm:t>
        <a:bodyPr/>
        <a:lstStyle/>
        <a:p>
          <a:endParaRPr lang="en-US"/>
        </a:p>
      </dgm:t>
    </dgm:pt>
    <dgm:pt modelId="{4963F39B-C8CE-4C4F-AC0A-D7F65A07B067}" type="pres">
      <dgm:prSet presAssocID="{2BEF4FA2-212C-4DD6-ABFF-8B8989B9A839}" presName="sibTrans" presStyleLbl="sibTrans2D1" presStyleIdx="2" presStyleCnt="3" custAng="10910879"/>
      <dgm:spPr>
        <a:prstGeom prst="leftArrow">
          <a:avLst/>
        </a:prstGeom>
      </dgm:spPr>
      <dgm:t>
        <a:bodyPr/>
        <a:lstStyle/>
        <a:p>
          <a:endParaRPr lang="en-US"/>
        </a:p>
      </dgm:t>
    </dgm:pt>
    <dgm:pt modelId="{99474B0E-489A-4DBF-B3D4-5E102C2155E8}" type="pres">
      <dgm:prSet presAssocID="{2BEF4FA2-212C-4DD6-ABFF-8B8989B9A839}" presName="connectorText" presStyleLbl="sibTrans2D1" presStyleIdx="2" presStyleCnt="3"/>
      <dgm:spPr/>
      <dgm:t>
        <a:bodyPr/>
        <a:lstStyle/>
        <a:p>
          <a:endParaRPr lang="en-US"/>
        </a:p>
      </dgm:t>
    </dgm:pt>
  </dgm:ptLst>
  <dgm:cxnLst>
    <dgm:cxn modelId="{90D88ADD-B856-4670-87FC-05E52F1CC213}" srcId="{465277C8-B02E-4DBA-B2DB-7FAD18C900C5}" destId="{457C174F-3048-464C-843B-00E10F0BCAB6}" srcOrd="1" destOrd="0" parTransId="{A37758CF-377D-43BE-BD9C-8D3A809B87D5}" sibTransId="{2F5B35F0-DB68-4A6E-A61A-FA2068440201}"/>
    <dgm:cxn modelId="{968F7739-857C-424C-8DFB-9ADCBB10C40A}" type="presOf" srcId="{F42A77E7-9D07-4096-BCFD-76D9B3A4B159}" destId="{13CD4040-53D3-4C23-AA03-269EA13205A4}" srcOrd="0" destOrd="0" presId="urn:microsoft.com/office/officeart/2005/8/layout/cycle7"/>
    <dgm:cxn modelId="{F1C15A36-4B97-4FEE-9263-C8EF21FC1645}" type="presOf" srcId="{2F5B35F0-DB68-4A6E-A61A-FA2068440201}" destId="{30C2E218-9B89-4CD0-97D3-34208BDCDAA2}" srcOrd="1" destOrd="0" presId="urn:microsoft.com/office/officeart/2005/8/layout/cycle7"/>
    <dgm:cxn modelId="{BD019E46-9473-4E3F-9547-3B3AE0B5626B}" type="presOf" srcId="{2BEF4FA2-212C-4DD6-ABFF-8B8989B9A839}" destId="{99474B0E-489A-4DBF-B3D4-5E102C2155E8}" srcOrd="1" destOrd="0" presId="urn:microsoft.com/office/officeart/2005/8/layout/cycle7"/>
    <dgm:cxn modelId="{5498D59D-0B15-42C4-8046-4CE7FB53DE56}" srcId="{465277C8-B02E-4DBA-B2DB-7FAD18C900C5}" destId="{F42A77E7-9D07-4096-BCFD-76D9B3A4B159}" srcOrd="2" destOrd="0" parTransId="{41F138AA-DB4F-4278-9635-07CB00D1AF8A}" sibTransId="{2BEF4FA2-212C-4DD6-ABFF-8B8989B9A839}"/>
    <dgm:cxn modelId="{156B053F-9D6F-4A0A-9776-7FC926D2C8BC}" type="presOf" srcId="{457C174F-3048-464C-843B-00E10F0BCAB6}" destId="{F8D48ABF-8040-4D9C-8E97-96CC99212F11}" srcOrd="0" destOrd="0" presId="urn:microsoft.com/office/officeart/2005/8/layout/cycle7"/>
    <dgm:cxn modelId="{9EC55D74-D12B-4BF0-B15E-A43571538A23}" type="presOf" srcId="{465277C8-B02E-4DBA-B2DB-7FAD18C900C5}" destId="{5325822E-5B6B-469D-ABD2-05F3548CB790}" srcOrd="0" destOrd="0" presId="urn:microsoft.com/office/officeart/2005/8/layout/cycle7"/>
    <dgm:cxn modelId="{F9299BE4-04F4-47E9-ADD4-3389F1D5C455}" type="presOf" srcId="{2BEF4FA2-212C-4DD6-ABFF-8B8989B9A839}" destId="{4963F39B-C8CE-4C4F-AC0A-D7F65A07B067}" srcOrd="0" destOrd="0" presId="urn:microsoft.com/office/officeart/2005/8/layout/cycle7"/>
    <dgm:cxn modelId="{C5685D7E-5828-44F8-9B37-768C94EDC8E1}" type="presOf" srcId="{1FB48172-F854-4831-9843-18A2F3FC880E}" destId="{702E1750-AF05-4B58-AE49-534665FBDFDE}" srcOrd="0" destOrd="0" presId="urn:microsoft.com/office/officeart/2005/8/layout/cycle7"/>
    <dgm:cxn modelId="{BED1506A-1557-4B15-85E5-229878637DBA}" type="presOf" srcId="{F281ECE9-A330-4CDD-B1AF-830B07067E3F}" destId="{BBC5B4D7-0246-46E1-8CF8-58100B05CF1E}" srcOrd="0" destOrd="0" presId="urn:microsoft.com/office/officeart/2005/8/layout/cycle7"/>
    <dgm:cxn modelId="{D2D80A8E-0454-4CAF-8BF3-3FE9E9F29BC2}" type="presOf" srcId="{2F5B35F0-DB68-4A6E-A61A-FA2068440201}" destId="{D51E95D7-AA36-4184-A287-DC5DE9CFBDB0}" srcOrd="0" destOrd="0" presId="urn:microsoft.com/office/officeart/2005/8/layout/cycle7"/>
    <dgm:cxn modelId="{488A0471-4C67-49F9-9D1E-DAAD7DFBFA8C}" type="presOf" srcId="{F281ECE9-A330-4CDD-B1AF-830B07067E3F}" destId="{7B1EEE1A-A2A7-4C94-B915-DEBEE764E20D}" srcOrd="1" destOrd="0" presId="urn:microsoft.com/office/officeart/2005/8/layout/cycle7"/>
    <dgm:cxn modelId="{4FE35A9F-E4D6-4D48-B888-AF4213D34FE6}" srcId="{465277C8-B02E-4DBA-B2DB-7FAD18C900C5}" destId="{1FB48172-F854-4831-9843-18A2F3FC880E}" srcOrd="0" destOrd="0" parTransId="{6327DED1-C0BD-446D-9FF0-1A23D6218836}" sibTransId="{F281ECE9-A330-4CDD-B1AF-830B07067E3F}"/>
    <dgm:cxn modelId="{1349B23F-8513-4818-B46E-0A2C59DC4EB7}" type="presParOf" srcId="{5325822E-5B6B-469D-ABD2-05F3548CB790}" destId="{702E1750-AF05-4B58-AE49-534665FBDFDE}" srcOrd="0" destOrd="0" presId="urn:microsoft.com/office/officeart/2005/8/layout/cycle7"/>
    <dgm:cxn modelId="{47BA9219-6ED4-485C-81DA-B5B493CBB253}" type="presParOf" srcId="{5325822E-5B6B-469D-ABD2-05F3548CB790}" destId="{BBC5B4D7-0246-46E1-8CF8-58100B05CF1E}" srcOrd="1" destOrd="0" presId="urn:microsoft.com/office/officeart/2005/8/layout/cycle7"/>
    <dgm:cxn modelId="{F156C4F5-CB25-4C8E-B9BC-747C7662C27F}" type="presParOf" srcId="{BBC5B4D7-0246-46E1-8CF8-58100B05CF1E}" destId="{7B1EEE1A-A2A7-4C94-B915-DEBEE764E20D}" srcOrd="0" destOrd="0" presId="urn:microsoft.com/office/officeart/2005/8/layout/cycle7"/>
    <dgm:cxn modelId="{4AFB4A58-9510-4BC0-86C0-74188942F2B2}" type="presParOf" srcId="{5325822E-5B6B-469D-ABD2-05F3548CB790}" destId="{F8D48ABF-8040-4D9C-8E97-96CC99212F11}" srcOrd="2" destOrd="0" presId="urn:microsoft.com/office/officeart/2005/8/layout/cycle7"/>
    <dgm:cxn modelId="{63864C92-7695-4FAD-B1DF-317C3F6C00B8}" type="presParOf" srcId="{5325822E-5B6B-469D-ABD2-05F3548CB790}" destId="{D51E95D7-AA36-4184-A287-DC5DE9CFBDB0}" srcOrd="3" destOrd="0" presId="urn:microsoft.com/office/officeart/2005/8/layout/cycle7"/>
    <dgm:cxn modelId="{7623C4AB-089E-46BA-B8F8-9FBBDDE5699F}" type="presParOf" srcId="{D51E95D7-AA36-4184-A287-DC5DE9CFBDB0}" destId="{30C2E218-9B89-4CD0-97D3-34208BDCDAA2}" srcOrd="0" destOrd="0" presId="urn:microsoft.com/office/officeart/2005/8/layout/cycle7"/>
    <dgm:cxn modelId="{898AC064-CDF8-42DB-B9E7-4D640E9ED718}" type="presParOf" srcId="{5325822E-5B6B-469D-ABD2-05F3548CB790}" destId="{13CD4040-53D3-4C23-AA03-269EA13205A4}" srcOrd="4" destOrd="0" presId="urn:microsoft.com/office/officeart/2005/8/layout/cycle7"/>
    <dgm:cxn modelId="{AB316C1B-6084-450C-8C2F-753AD3811C12}" type="presParOf" srcId="{5325822E-5B6B-469D-ABD2-05F3548CB790}" destId="{4963F39B-C8CE-4C4F-AC0A-D7F65A07B067}" srcOrd="5" destOrd="0" presId="urn:microsoft.com/office/officeart/2005/8/layout/cycle7"/>
    <dgm:cxn modelId="{A542309A-25C0-4968-99AE-EDEE405F7CED}" type="presParOf" srcId="{4963F39B-C8CE-4C4F-AC0A-D7F65A07B067}" destId="{99474B0E-489A-4DBF-B3D4-5E102C2155E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690A2D-210E-4C0E-BAE7-7A3CB425DE6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C791839-140D-414D-9BEE-D3A153994013}">
      <dgm:prSet/>
      <dgm:spPr/>
      <dgm:t>
        <a:bodyPr/>
        <a:lstStyle/>
        <a:p>
          <a:pPr>
            <a:lnSpc>
              <a:spcPct val="100000"/>
            </a:lnSpc>
            <a:defRPr cap="all"/>
          </a:pPr>
          <a:r>
            <a:rPr lang="en-IE"/>
            <a:t>Questions direct focus </a:t>
          </a:r>
          <a:endParaRPr lang="en-US"/>
        </a:p>
      </dgm:t>
    </dgm:pt>
    <dgm:pt modelId="{B3A69912-CD2C-4862-B105-94FEBE6AD751}" type="parTrans" cxnId="{2C5D2D53-1B23-453C-85FB-BCF21A351696}">
      <dgm:prSet/>
      <dgm:spPr/>
      <dgm:t>
        <a:bodyPr/>
        <a:lstStyle/>
        <a:p>
          <a:endParaRPr lang="en-US"/>
        </a:p>
      </dgm:t>
    </dgm:pt>
    <dgm:pt modelId="{8EEBD8E4-3030-460B-8C52-A7DB31C3CBDD}" type="sibTrans" cxnId="{2C5D2D53-1B23-453C-85FB-BCF21A351696}">
      <dgm:prSet/>
      <dgm:spPr/>
      <dgm:t>
        <a:bodyPr/>
        <a:lstStyle/>
        <a:p>
          <a:endParaRPr lang="en-US"/>
        </a:p>
      </dgm:t>
    </dgm:pt>
    <dgm:pt modelId="{511F1236-88F2-4B83-82FB-31AA876E7845}">
      <dgm:prSet/>
      <dgm:spPr/>
      <dgm:t>
        <a:bodyPr/>
        <a:lstStyle/>
        <a:p>
          <a:pPr>
            <a:lnSpc>
              <a:spcPct val="100000"/>
            </a:lnSpc>
            <a:defRPr cap="all"/>
          </a:pPr>
          <a:r>
            <a:rPr lang="en-IE"/>
            <a:t>Questions facilitate alignment </a:t>
          </a:r>
          <a:endParaRPr lang="en-US"/>
        </a:p>
      </dgm:t>
    </dgm:pt>
    <dgm:pt modelId="{F6CDFDAE-3293-4EDF-BCF6-107A3D12A5CB}" type="parTrans" cxnId="{6F813962-9207-4468-ADBE-2F3F6EA1F197}">
      <dgm:prSet/>
      <dgm:spPr/>
      <dgm:t>
        <a:bodyPr/>
        <a:lstStyle/>
        <a:p>
          <a:endParaRPr lang="en-US"/>
        </a:p>
      </dgm:t>
    </dgm:pt>
    <dgm:pt modelId="{E5B422BD-F083-4227-A1C9-9274B9A2E7A9}" type="sibTrans" cxnId="{6F813962-9207-4468-ADBE-2F3F6EA1F197}">
      <dgm:prSet/>
      <dgm:spPr/>
      <dgm:t>
        <a:bodyPr/>
        <a:lstStyle/>
        <a:p>
          <a:endParaRPr lang="en-US"/>
        </a:p>
      </dgm:t>
    </dgm:pt>
    <dgm:pt modelId="{8840C0CD-7FAF-4B9A-B7A1-B32D10D61284}" type="pres">
      <dgm:prSet presAssocID="{78690A2D-210E-4C0E-BAE7-7A3CB425DE67}" presName="root" presStyleCnt="0">
        <dgm:presLayoutVars>
          <dgm:dir/>
          <dgm:resizeHandles val="exact"/>
        </dgm:presLayoutVars>
      </dgm:prSet>
      <dgm:spPr/>
      <dgm:t>
        <a:bodyPr/>
        <a:lstStyle/>
        <a:p>
          <a:endParaRPr lang="en-US"/>
        </a:p>
      </dgm:t>
    </dgm:pt>
    <dgm:pt modelId="{8D923F7A-CEE6-46A9-849F-A30A94B1576E}" type="pres">
      <dgm:prSet presAssocID="{6C791839-140D-414D-9BEE-D3A153994013}" presName="compNode" presStyleCnt="0"/>
      <dgm:spPr/>
    </dgm:pt>
    <dgm:pt modelId="{23D63A4A-3C3B-445D-B93B-48695AA9F0DE}" type="pres">
      <dgm:prSet presAssocID="{6C791839-140D-414D-9BEE-D3A153994013}" presName="iconBgRect" presStyleLbl="bgShp" presStyleIdx="0" presStyleCnt="2"/>
      <dgm:spPr>
        <a:prstGeom prst="round2DiagRect">
          <a:avLst>
            <a:gd name="adj1" fmla="val 29727"/>
            <a:gd name="adj2" fmla="val 0"/>
          </a:avLst>
        </a:prstGeom>
      </dgm:spPr>
    </dgm:pt>
    <dgm:pt modelId="{44AB69AE-ED5D-472A-B688-48A7335A84A3}" type="pres">
      <dgm:prSet presAssocID="{6C791839-140D-414D-9BEE-D3A15399401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Help"/>
        </a:ext>
      </dgm:extLst>
    </dgm:pt>
    <dgm:pt modelId="{0749F178-89F8-4B4E-870D-B8A3274ECC67}" type="pres">
      <dgm:prSet presAssocID="{6C791839-140D-414D-9BEE-D3A153994013}" presName="spaceRect" presStyleCnt="0"/>
      <dgm:spPr/>
    </dgm:pt>
    <dgm:pt modelId="{C5A49572-B763-4508-A758-A0D5C083C89B}" type="pres">
      <dgm:prSet presAssocID="{6C791839-140D-414D-9BEE-D3A153994013}" presName="textRect" presStyleLbl="revTx" presStyleIdx="0" presStyleCnt="2">
        <dgm:presLayoutVars>
          <dgm:chMax val="1"/>
          <dgm:chPref val="1"/>
        </dgm:presLayoutVars>
      </dgm:prSet>
      <dgm:spPr/>
      <dgm:t>
        <a:bodyPr/>
        <a:lstStyle/>
        <a:p>
          <a:endParaRPr lang="en-US"/>
        </a:p>
      </dgm:t>
    </dgm:pt>
    <dgm:pt modelId="{3CFF7345-BBAA-47DF-AEF5-F9C36604022C}" type="pres">
      <dgm:prSet presAssocID="{8EEBD8E4-3030-460B-8C52-A7DB31C3CBDD}" presName="sibTrans" presStyleCnt="0"/>
      <dgm:spPr/>
    </dgm:pt>
    <dgm:pt modelId="{DD1B4D68-4C10-4D76-AF84-83A28D426741}" type="pres">
      <dgm:prSet presAssocID="{511F1236-88F2-4B83-82FB-31AA876E7845}" presName="compNode" presStyleCnt="0"/>
      <dgm:spPr/>
    </dgm:pt>
    <dgm:pt modelId="{85B41D2F-BC2C-46DF-9180-0E5C32CD2847}" type="pres">
      <dgm:prSet presAssocID="{511F1236-88F2-4B83-82FB-31AA876E7845}" presName="iconBgRect" presStyleLbl="bgShp" presStyleIdx="1" presStyleCnt="2"/>
      <dgm:spPr>
        <a:prstGeom prst="round2DiagRect">
          <a:avLst>
            <a:gd name="adj1" fmla="val 29727"/>
            <a:gd name="adj2" fmla="val 0"/>
          </a:avLst>
        </a:prstGeom>
      </dgm:spPr>
    </dgm:pt>
    <dgm:pt modelId="{C13DC613-8638-4B88-8BBB-243E9E86ABC4}" type="pres">
      <dgm:prSet presAssocID="{511F1236-88F2-4B83-82FB-31AA876E784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Head with Gears"/>
        </a:ext>
      </dgm:extLst>
    </dgm:pt>
    <dgm:pt modelId="{C1985195-56CC-408D-8B26-87627365EBF0}" type="pres">
      <dgm:prSet presAssocID="{511F1236-88F2-4B83-82FB-31AA876E7845}" presName="spaceRect" presStyleCnt="0"/>
      <dgm:spPr/>
    </dgm:pt>
    <dgm:pt modelId="{FFD0D33E-6805-490D-8D93-51365E604A6F}" type="pres">
      <dgm:prSet presAssocID="{511F1236-88F2-4B83-82FB-31AA876E7845}" presName="textRect" presStyleLbl="revTx" presStyleIdx="1" presStyleCnt="2">
        <dgm:presLayoutVars>
          <dgm:chMax val="1"/>
          <dgm:chPref val="1"/>
        </dgm:presLayoutVars>
      </dgm:prSet>
      <dgm:spPr/>
      <dgm:t>
        <a:bodyPr/>
        <a:lstStyle/>
        <a:p>
          <a:endParaRPr lang="en-US"/>
        </a:p>
      </dgm:t>
    </dgm:pt>
  </dgm:ptLst>
  <dgm:cxnLst>
    <dgm:cxn modelId="{8F24C445-1C30-43FF-9A09-1E67DCCB0C37}" type="presOf" srcId="{78690A2D-210E-4C0E-BAE7-7A3CB425DE67}" destId="{8840C0CD-7FAF-4B9A-B7A1-B32D10D61284}" srcOrd="0" destOrd="0" presId="urn:microsoft.com/office/officeart/2018/5/layout/IconLeafLabelList"/>
    <dgm:cxn modelId="{803BE23C-1D0A-4187-918A-F771C94CD296}" type="presOf" srcId="{6C791839-140D-414D-9BEE-D3A153994013}" destId="{C5A49572-B763-4508-A758-A0D5C083C89B}" srcOrd="0" destOrd="0" presId="urn:microsoft.com/office/officeart/2018/5/layout/IconLeafLabelList"/>
    <dgm:cxn modelId="{6F813962-9207-4468-ADBE-2F3F6EA1F197}" srcId="{78690A2D-210E-4C0E-BAE7-7A3CB425DE67}" destId="{511F1236-88F2-4B83-82FB-31AA876E7845}" srcOrd="1" destOrd="0" parTransId="{F6CDFDAE-3293-4EDF-BCF6-107A3D12A5CB}" sibTransId="{E5B422BD-F083-4227-A1C9-9274B9A2E7A9}"/>
    <dgm:cxn modelId="{1E4BA8C9-3882-4133-9006-630382EF2802}" type="presOf" srcId="{511F1236-88F2-4B83-82FB-31AA876E7845}" destId="{FFD0D33E-6805-490D-8D93-51365E604A6F}" srcOrd="0" destOrd="0" presId="urn:microsoft.com/office/officeart/2018/5/layout/IconLeafLabelList"/>
    <dgm:cxn modelId="{2C5D2D53-1B23-453C-85FB-BCF21A351696}" srcId="{78690A2D-210E-4C0E-BAE7-7A3CB425DE67}" destId="{6C791839-140D-414D-9BEE-D3A153994013}" srcOrd="0" destOrd="0" parTransId="{B3A69912-CD2C-4862-B105-94FEBE6AD751}" sibTransId="{8EEBD8E4-3030-460B-8C52-A7DB31C3CBDD}"/>
    <dgm:cxn modelId="{422FDF88-F0A5-48FF-BFBE-94A0056FFD24}" type="presParOf" srcId="{8840C0CD-7FAF-4B9A-B7A1-B32D10D61284}" destId="{8D923F7A-CEE6-46A9-849F-A30A94B1576E}" srcOrd="0" destOrd="0" presId="urn:microsoft.com/office/officeart/2018/5/layout/IconLeafLabelList"/>
    <dgm:cxn modelId="{1300EBCA-6541-433A-BD69-5E5D019502A1}" type="presParOf" srcId="{8D923F7A-CEE6-46A9-849F-A30A94B1576E}" destId="{23D63A4A-3C3B-445D-B93B-48695AA9F0DE}" srcOrd="0" destOrd="0" presId="urn:microsoft.com/office/officeart/2018/5/layout/IconLeafLabelList"/>
    <dgm:cxn modelId="{A364E48A-181F-4052-A56D-CF99C8564A0B}" type="presParOf" srcId="{8D923F7A-CEE6-46A9-849F-A30A94B1576E}" destId="{44AB69AE-ED5D-472A-B688-48A7335A84A3}" srcOrd="1" destOrd="0" presId="urn:microsoft.com/office/officeart/2018/5/layout/IconLeafLabelList"/>
    <dgm:cxn modelId="{7DBB6D72-CE07-419E-B056-84851A22183A}" type="presParOf" srcId="{8D923F7A-CEE6-46A9-849F-A30A94B1576E}" destId="{0749F178-89F8-4B4E-870D-B8A3274ECC67}" srcOrd="2" destOrd="0" presId="urn:microsoft.com/office/officeart/2018/5/layout/IconLeafLabelList"/>
    <dgm:cxn modelId="{949CB070-0AFE-461B-AD79-BED0714A8950}" type="presParOf" srcId="{8D923F7A-CEE6-46A9-849F-A30A94B1576E}" destId="{C5A49572-B763-4508-A758-A0D5C083C89B}" srcOrd="3" destOrd="0" presId="urn:microsoft.com/office/officeart/2018/5/layout/IconLeafLabelList"/>
    <dgm:cxn modelId="{E4CBAE19-05E5-49C0-8764-A9208C146671}" type="presParOf" srcId="{8840C0CD-7FAF-4B9A-B7A1-B32D10D61284}" destId="{3CFF7345-BBAA-47DF-AEF5-F9C36604022C}" srcOrd="1" destOrd="0" presId="urn:microsoft.com/office/officeart/2018/5/layout/IconLeafLabelList"/>
    <dgm:cxn modelId="{640EFA6E-9C07-419E-9F4D-E106F0998859}" type="presParOf" srcId="{8840C0CD-7FAF-4B9A-B7A1-B32D10D61284}" destId="{DD1B4D68-4C10-4D76-AF84-83A28D426741}" srcOrd="2" destOrd="0" presId="urn:microsoft.com/office/officeart/2018/5/layout/IconLeafLabelList"/>
    <dgm:cxn modelId="{A24512ED-D065-4043-A24D-6E502651B48E}" type="presParOf" srcId="{DD1B4D68-4C10-4D76-AF84-83A28D426741}" destId="{85B41D2F-BC2C-46DF-9180-0E5C32CD2847}" srcOrd="0" destOrd="0" presId="urn:microsoft.com/office/officeart/2018/5/layout/IconLeafLabelList"/>
    <dgm:cxn modelId="{BE919B6C-DF6B-408E-982E-B21ECF55446D}" type="presParOf" srcId="{DD1B4D68-4C10-4D76-AF84-83A28D426741}" destId="{C13DC613-8638-4B88-8BBB-243E9E86ABC4}" srcOrd="1" destOrd="0" presId="urn:microsoft.com/office/officeart/2018/5/layout/IconLeafLabelList"/>
    <dgm:cxn modelId="{872D4F34-9A04-4DA8-9A74-F3EFC4AFD828}" type="presParOf" srcId="{DD1B4D68-4C10-4D76-AF84-83A28D426741}" destId="{C1985195-56CC-408D-8B26-87627365EBF0}" srcOrd="2" destOrd="0" presId="urn:microsoft.com/office/officeart/2018/5/layout/IconLeafLabelList"/>
    <dgm:cxn modelId="{126CE736-FF08-4CB8-9BD2-2D3E4BAE718B}" type="presParOf" srcId="{DD1B4D68-4C10-4D76-AF84-83A28D426741}" destId="{FFD0D33E-6805-490D-8D93-51365E604A6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9483F-C570-4D75-AB8E-CCDA038C0ED8}">
      <dsp:nvSpPr>
        <dsp:cNvPr id="0" name=""/>
        <dsp:cNvSpPr/>
      </dsp:nvSpPr>
      <dsp:spPr>
        <a:xfrm>
          <a:off x="0" y="10152"/>
          <a:ext cx="8834306" cy="935415"/>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GB" sz="3900" kern="1200"/>
            <a:t>How it all started</a:t>
          </a:r>
          <a:endParaRPr lang="en-US" sz="3900" kern="1200"/>
        </a:p>
      </dsp:txBody>
      <dsp:txXfrm>
        <a:off x="45663" y="55815"/>
        <a:ext cx="8742980" cy="844089"/>
      </dsp:txXfrm>
    </dsp:sp>
    <dsp:sp modelId="{A9232C79-8E9E-4536-B7C9-29BD5010E67F}">
      <dsp:nvSpPr>
        <dsp:cNvPr id="0" name=""/>
        <dsp:cNvSpPr/>
      </dsp:nvSpPr>
      <dsp:spPr>
        <a:xfrm>
          <a:off x="0" y="1057887"/>
          <a:ext cx="8834306" cy="935415"/>
        </a:xfrm>
        <a:prstGeom prst="roundRect">
          <a:avLst/>
        </a:prstGeom>
        <a:solidFill>
          <a:schemeClr val="accent3">
            <a:hueOff val="2189301"/>
            <a:satOff val="-16877"/>
            <a:lumOff val="4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GB" sz="3900" kern="1200"/>
            <a:t>Building a simple structure</a:t>
          </a:r>
          <a:endParaRPr lang="en-US" sz="3900" kern="1200"/>
        </a:p>
      </dsp:txBody>
      <dsp:txXfrm>
        <a:off x="45663" y="1103550"/>
        <a:ext cx="8742980" cy="844089"/>
      </dsp:txXfrm>
    </dsp:sp>
    <dsp:sp modelId="{F26DFC1D-FA82-448C-9350-DC1E3D9D2017}">
      <dsp:nvSpPr>
        <dsp:cNvPr id="0" name=""/>
        <dsp:cNvSpPr/>
      </dsp:nvSpPr>
      <dsp:spPr>
        <a:xfrm>
          <a:off x="0" y="2105622"/>
          <a:ext cx="8834306" cy="935415"/>
        </a:xfrm>
        <a:prstGeom prst="roundRect">
          <a:avLst/>
        </a:prstGeom>
        <a:solidFill>
          <a:schemeClr val="accent3">
            <a:hueOff val="4378603"/>
            <a:satOff val="-33755"/>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GB" sz="3900" kern="1200"/>
            <a:t>Daily habits</a:t>
          </a:r>
          <a:endParaRPr lang="en-US" sz="3900" kern="1200"/>
        </a:p>
      </dsp:txBody>
      <dsp:txXfrm>
        <a:off x="45663" y="2151285"/>
        <a:ext cx="8742980" cy="844089"/>
      </dsp:txXfrm>
    </dsp:sp>
    <dsp:sp modelId="{A659D1B4-1525-4252-A6AF-A33503FCF9ED}">
      <dsp:nvSpPr>
        <dsp:cNvPr id="0" name=""/>
        <dsp:cNvSpPr/>
      </dsp:nvSpPr>
      <dsp:spPr>
        <a:xfrm>
          <a:off x="0" y="3153357"/>
          <a:ext cx="8834306" cy="935415"/>
        </a:xfrm>
        <a:prstGeom prst="roundRect">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GB" sz="3900" kern="1200"/>
            <a:t>Questions</a:t>
          </a:r>
          <a:endParaRPr lang="en-US" sz="3900" kern="1200"/>
        </a:p>
      </dsp:txBody>
      <dsp:txXfrm>
        <a:off x="45663" y="3199020"/>
        <a:ext cx="8742980" cy="84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6A677-2FD8-4B5B-BCEA-9B6B034D9324}">
      <dsp:nvSpPr>
        <dsp:cNvPr id="0" name=""/>
        <dsp:cNvSpPr/>
      </dsp:nvSpPr>
      <dsp:spPr>
        <a:xfrm>
          <a:off x="0" y="283423"/>
          <a:ext cx="6740859" cy="13608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3166" tIns="374904" rIns="52316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Who am I?</a:t>
          </a:r>
        </a:p>
        <a:p>
          <a:pPr marL="171450" lvl="1" indent="-171450" algn="l" defTabSz="800100">
            <a:lnSpc>
              <a:spcPct val="90000"/>
            </a:lnSpc>
            <a:spcBef>
              <a:spcPct val="0"/>
            </a:spcBef>
            <a:spcAft>
              <a:spcPct val="15000"/>
            </a:spcAft>
            <a:buChar char="••"/>
          </a:pPr>
          <a:r>
            <a:rPr lang="en-GB" sz="1800" kern="1200" dirty="0"/>
            <a:t>What do I want?</a:t>
          </a:r>
        </a:p>
        <a:p>
          <a:pPr marL="171450" lvl="1" indent="-171450" algn="l" defTabSz="800100">
            <a:lnSpc>
              <a:spcPct val="90000"/>
            </a:lnSpc>
            <a:spcBef>
              <a:spcPct val="0"/>
            </a:spcBef>
            <a:spcAft>
              <a:spcPct val="15000"/>
            </a:spcAft>
            <a:buChar char="••"/>
          </a:pPr>
          <a:r>
            <a:rPr lang="en-GB" sz="1800" kern="1200" dirty="0"/>
            <a:t>How do I get early interest?</a:t>
          </a:r>
        </a:p>
      </dsp:txBody>
      <dsp:txXfrm>
        <a:off x="0" y="283423"/>
        <a:ext cx="6740859" cy="1360800"/>
      </dsp:txXfrm>
    </dsp:sp>
    <dsp:sp modelId="{F2F63F77-EC16-4861-8BAA-ADEC07F3E333}">
      <dsp:nvSpPr>
        <dsp:cNvPr id="0" name=""/>
        <dsp:cNvSpPr/>
      </dsp:nvSpPr>
      <dsp:spPr>
        <a:xfrm>
          <a:off x="337042" y="17743"/>
          <a:ext cx="4718601" cy="53136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352" tIns="0" rIns="178352" bIns="0" numCol="1" spcCol="1270" anchor="ctr" anchorCtr="0">
          <a:noAutofit/>
        </a:bodyPr>
        <a:lstStyle/>
        <a:p>
          <a:pPr lvl="0" algn="l" defTabSz="800100">
            <a:lnSpc>
              <a:spcPct val="90000"/>
            </a:lnSpc>
            <a:spcBef>
              <a:spcPct val="0"/>
            </a:spcBef>
            <a:spcAft>
              <a:spcPct val="35000"/>
            </a:spcAft>
          </a:pPr>
          <a:r>
            <a:rPr lang="en-GB" sz="1800" kern="1200" dirty="0"/>
            <a:t>Beginning</a:t>
          </a:r>
        </a:p>
      </dsp:txBody>
      <dsp:txXfrm>
        <a:off x="362981" y="43682"/>
        <a:ext cx="4666723" cy="479482"/>
      </dsp:txXfrm>
    </dsp:sp>
    <dsp:sp modelId="{A308692A-6C26-4E0E-A542-0BBF624923BC}">
      <dsp:nvSpPr>
        <dsp:cNvPr id="0" name=""/>
        <dsp:cNvSpPr/>
      </dsp:nvSpPr>
      <dsp:spPr>
        <a:xfrm>
          <a:off x="0" y="2007103"/>
          <a:ext cx="6740859" cy="1360800"/>
        </a:xfrm>
        <a:prstGeom prst="rect">
          <a:avLst/>
        </a:prstGeom>
        <a:solidFill>
          <a:schemeClr val="lt1">
            <a:alpha val="90000"/>
            <a:hueOff val="0"/>
            <a:satOff val="0"/>
            <a:lumOff val="0"/>
            <a:alphaOff val="0"/>
          </a:schemeClr>
        </a:solidFill>
        <a:ln w="19050" cap="rnd" cmpd="sng" algn="ctr">
          <a:solidFill>
            <a:schemeClr val="accent4">
              <a:hueOff val="792683"/>
              <a:satOff val="-1923"/>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3166" tIns="374904" rIns="52316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Who are they?</a:t>
          </a:r>
        </a:p>
        <a:p>
          <a:pPr marL="171450" lvl="1" indent="-171450" algn="l" defTabSz="800100">
            <a:lnSpc>
              <a:spcPct val="90000"/>
            </a:lnSpc>
            <a:spcBef>
              <a:spcPct val="0"/>
            </a:spcBef>
            <a:spcAft>
              <a:spcPct val="15000"/>
            </a:spcAft>
            <a:buChar char="••"/>
          </a:pPr>
          <a:r>
            <a:rPr lang="en-GB" sz="1800" kern="1200" dirty="0"/>
            <a:t>What do they need/ want?</a:t>
          </a:r>
        </a:p>
        <a:p>
          <a:pPr marL="171450" lvl="1" indent="-171450" algn="l" defTabSz="800100">
            <a:lnSpc>
              <a:spcPct val="90000"/>
            </a:lnSpc>
            <a:spcBef>
              <a:spcPct val="0"/>
            </a:spcBef>
            <a:spcAft>
              <a:spcPct val="15000"/>
            </a:spcAft>
            <a:buChar char="••"/>
          </a:pPr>
          <a:r>
            <a:rPr lang="en-GB" sz="1800" kern="1200" dirty="0"/>
            <a:t>Am I asking the right questions?</a:t>
          </a:r>
        </a:p>
      </dsp:txBody>
      <dsp:txXfrm>
        <a:off x="0" y="2007103"/>
        <a:ext cx="6740859" cy="1360800"/>
      </dsp:txXfrm>
    </dsp:sp>
    <dsp:sp modelId="{FB9810F3-3280-40B7-A813-A01BE6F964DE}">
      <dsp:nvSpPr>
        <dsp:cNvPr id="0" name=""/>
        <dsp:cNvSpPr/>
      </dsp:nvSpPr>
      <dsp:spPr>
        <a:xfrm>
          <a:off x="337042" y="1741423"/>
          <a:ext cx="4718601" cy="531360"/>
        </a:xfrm>
        <a:prstGeom prst="roundRect">
          <a:avLst/>
        </a:prstGeom>
        <a:solidFill>
          <a:schemeClr val="accent4">
            <a:hueOff val="792683"/>
            <a:satOff val="-1923"/>
            <a:lumOff val="-25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352" tIns="0" rIns="178352" bIns="0" numCol="1" spcCol="1270" anchor="ctr" anchorCtr="0">
          <a:noAutofit/>
        </a:bodyPr>
        <a:lstStyle/>
        <a:p>
          <a:pPr lvl="0" algn="l" defTabSz="800100">
            <a:lnSpc>
              <a:spcPct val="90000"/>
            </a:lnSpc>
            <a:spcBef>
              <a:spcPct val="0"/>
            </a:spcBef>
            <a:spcAft>
              <a:spcPct val="35000"/>
            </a:spcAft>
          </a:pPr>
          <a:r>
            <a:rPr lang="en-GB" sz="1800" kern="1200" dirty="0"/>
            <a:t>Middle</a:t>
          </a:r>
        </a:p>
      </dsp:txBody>
      <dsp:txXfrm>
        <a:off x="362981" y="1767362"/>
        <a:ext cx="4666723" cy="479482"/>
      </dsp:txXfrm>
    </dsp:sp>
    <dsp:sp modelId="{13B729A0-3049-4471-B608-2CFFBE272249}">
      <dsp:nvSpPr>
        <dsp:cNvPr id="0" name=""/>
        <dsp:cNvSpPr/>
      </dsp:nvSpPr>
      <dsp:spPr>
        <a:xfrm>
          <a:off x="0" y="3730784"/>
          <a:ext cx="6740859" cy="1360800"/>
        </a:xfrm>
        <a:prstGeom prst="rect">
          <a:avLst/>
        </a:prstGeom>
        <a:solidFill>
          <a:schemeClr val="lt1">
            <a:alpha val="90000"/>
            <a:hueOff val="0"/>
            <a:satOff val="0"/>
            <a:lumOff val="0"/>
            <a:alphaOff val="0"/>
          </a:schemeClr>
        </a:solidFill>
        <a:ln w="19050" cap="rnd" cmpd="sng" algn="ctr">
          <a:solidFill>
            <a:schemeClr val="accent4">
              <a:hueOff val="1585367"/>
              <a:satOff val="-3846"/>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3166" tIns="374904" rIns="523166"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Do the benefits tie in with their needs/wants now?</a:t>
          </a:r>
        </a:p>
        <a:p>
          <a:pPr marL="171450" lvl="1" indent="-171450" algn="l" defTabSz="800100">
            <a:lnSpc>
              <a:spcPct val="90000"/>
            </a:lnSpc>
            <a:spcBef>
              <a:spcPct val="0"/>
            </a:spcBef>
            <a:spcAft>
              <a:spcPct val="15000"/>
            </a:spcAft>
            <a:buChar char="••"/>
          </a:pPr>
          <a:r>
            <a:rPr lang="en-GB" sz="1800" kern="1200" dirty="0"/>
            <a:t>Did I address any issues?</a:t>
          </a:r>
        </a:p>
        <a:p>
          <a:pPr marL="171450" lvl="1" indent="-171450" algn="l" defTabSz="800100">
            <a:lnSpc>
              <a:spcPct val="90000"/>
            </a:lnSpc>
            <a:spcBef>
              <a:spcPct val="0"/>
            </a:spcBef>
            <a:spcAft>
              <a:spcPct val="15000"/>
            </a:spcAft>
            <a:buChar char="••"/>
          </a:pPr>
          <a:r>
            <a:rPr lang="en-GB" sz="1800" kern="1200" dirty="0"/>
            <a:t>Did I ask for the sale?</a:t>
          </a:r>
        </a:p>
      </dsp:txBody>
      <dsp:txXfrm>
        <a:off x="0" y="3730784"/>
        <a:ext cx="6740859" cy="1360800"/>
      </dsp:txXfrm>
    </dsp:sp>
    <dsp:sp modelId="{4EC1066D-C03F-4CEB-B147-C9F40DA4B279}">
      <dsp:nvSpPr>
        <dsp:cNvPr id="0" name=""/>
        <dsp:cNvSpPr/>
      </dsp:nvSpPr>
      <dsp:spPr>
        <a:xfrm>
          <a:off x="337042" y="3465104"/>
          <a:ext cx="4718601" cy="531360"/>
        </a:xfrm>
        <a:prstGeom prst="roundRect">
          <a:avLst/>
        </a:prstGeom>
        <a:solidFill>
          <a:schemeClr val="accent4">
            <a:hueOff val="1585367"/>
            <a:satOff val="-3846"/>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352" tIns="0" rIns="178352" bIns="0" numCol="1" spcCol="1270" anchor="ctr" anchorCtr="0">
          <a:noAutofit/>
        </a:bodyPr>
        <a:lstStyle/>
        <a:p>
          <a:pPr lvl="0" algn="l" defTabSz="800100">
            <a:lnSpc>
              <a:spcPct val="90000"/>
            </a:lnSpc>
            <a:spcBef>
              <a:spcPct val="0"/>
            </a:spcBef>
            <a:spcAft>
              <a:spcPct val="35000"/>
            </a:spcAft>
          </a:pPr>
          <a:r>
            <a:rPr lang="en-GB" sz="1800" kern="1200" dirty="0"/>
            <a:t>End</a:t>
          </a:r>
        </a:p>
      </dsp:txBody>
      <dsp:txXfrm>
        <a:off x="362981" y="3491043"/>
        <a:ext cx="4666723"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E1750-AF05-4B58-AE49-534665FBDFDE}">
      <dsp:nvSpPr>
        <dsp:cNvPr id="0" name=""/>
        <dsp:cNvSpPr/>
      </dsp:nvSpPr>
      <dsp:spPr>
        <a:xfrm>
          <a:off x="2087324" y="0"/>
          <a:ext cx="1904313" cy="95215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IE" sz="3300" kern="1200" dirty="0"/>
            <a:t>Routine </a:t>
          </a:r>
          <a:endParaRPr lang="en-US" sz="3300" kern="1200" dirty="0"/>
        </a:p>
      </dsp:txBody>
      <dsp:txXfrm>
        <a:off x="2115212" y="27888"/>
        <a:ext cx="1848537" cy="896380"/>
      </dsp:txXfrm>
    </dsp:sp>
    <dsp:sp modelId="{BBC5B4D7-0246-46E1-8CF8-58100B05CF1E}">
      <dsp:nvSpPr>
        <dsp:cNvPr id="0" name=""/>
        <dsp:cNvSpPr/>
      </dsp:nvSpPr>
      <dsp:spPr>
        <a:xfrm rot="3579966">
          <a:off x="3340504" y="1671268"/>
          <a:ext cx="991680" cy="333254"/>
        </a:xfrm>
        <a:prstGeom prst="rightArrow">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440480" y="1737919"/>
        <a:ext cx="791728" cy="199952"/>
      </dsp:txXfrm>
    </dsp:sp>
    <dsp:sp modelId="{F8D48ABF-8040-4D9C-8E97-96CC99212F11}">
      <dsp:nvSpPr>
        <dsp:cNvPr id="0" name=""/>
        <dsp:cNvSpPr/>
      </dsp:nvSpPr>
      <dsp:spPr>
        <a:xfrm>
          <a:off x="3681051" y="2723635"/>
          <a:ext cx="1904313" cy="952156"/>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IE" sz="3300" kern="1200" dirty="0"/>
            <a:t>Reward </a:t>
          </a:r>
          <a:endParaRPr lang="en-US" sz="3300" kern="1200" dirty="0"/>
        </a:p>
      </dsp:txBody>
      <dsp:txXfrm>
        <a:off x="3708939" y="2751523"/>
        <a:ext cx="1848537" cy="896380"/>
      </dsp:txXfrm>
    </dsp:sp>
    <dsp:sp modelId="{D51E95D7-AA36-4184-A287-DC5DE9CFBDB0}">
      <dsp:nvSpPr>
        <dsp:cNvPr id="0" name=""/>
        <dsp:cNvSpPr/>
      </dsp:nvSpPr>
      <dsp:spPr>
        <a:xfrm>
          <a:off x="2565411" y="3033086"/>
          <a:ext cx="991680" cy="333254"/>
        </a:xfrm>
        <a:prstGeom prst="leftArrow">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665387" y="3099737"/>
        <a:ext cx="791728" cy="199952"/>
      </dsp:txXfrm>
    </dsp:sp>
    <dsp:sp modelId="{13CD4040-53D3-4C23-AA03-269EA13205A4}">
      <dsp:nvSpPr>
        <dsp:cNvPr id="0" name=""/>
        <dsp:cNvSpPr/>
      </dsp:nvSpPr>
      <dsp:spPr>
        <a:xfrm>
          <a:off x="537137" y="2723635"/>
          <a:ext cx="1904313" cy="952156"/>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IE" sz="3300" kern="1200" dirty="0"/>
            <a:t>Cue </a:t>
          </a:r>
          <a:endParaRPr lang="en-US" sz="3300" kern="1200" dirty="0"/>
        </a:p>
      </dsp:txBody>
      <dsp:txXfrm>
        <a:off x="565025" y="2751523"/>
        <a:ext cx="1848537" cy="896380"/>
      </dsp:txXfrm>
    </dsp:sp>
    <dsp:sp modelId="{4963F39B-C8CE-4C4F-AC0A-D7F65A07B067}">
      <dsp:nvSpPr>
        <dsp:cNvPr id="0" name=""/>
        <dsp:cNvSpPr/>
      </dsp:nvSpPr>
      <dsp:spPr>
        <a:xfrm rot="7289690">
          <a:off x="1768547" y="1671268"/>
          <a:ext cx="991680" cy="333254"/>
        </a:xfrm>
        <a:prstGeom prst="leftArrow">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868523" y="1737919"/>
        <a:ext cx="791728" cy="199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63A4A-3C3B-445D-B93B-48695AA9F0DE}">
      <dsp:nvSpPr>
        <dsp:cNvPr id="0" name=""/>
        <dsp:cNvSpPr/>
      </dsp:nvSpPr>
      <dsp:spPr>
        <a:xfrm>
          <a:off x="2044800" y="375668"/>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B69AE-ED5D-472A-B688-48A7335A84A3}">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A49572-B763-4508-A758-A0D5C083C89B}">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defRPr cap="all"/>
          </a:pPr>
          <a:r>
            <a:rPr lang="en-IE" sz="2300" kern="1200"/>
            <a:t>Questions direct focus </a:t>
          </a:r>
          <a:endParaRPr lang="en-US" sz="2300" kern="1200"/>
        </a:p>
      </dsp:txBody>
      <dsp:txXfrm>
        <a:off x="1342800" y="3255669"/>
        <a:ext cx="3600000" cy="720000"/>
      </dsp:txXfrm>
    </dsp:sp>
    <dsp:sp modelId="{85B41D2F-BC2C-46DF-9180-0E5C32CD2847}">
      <dsp:nvSpPr>
        <dsp:cNvPr id="0" name=""/>
        <dsp:cNvSpPr/>
      </dsp:nvSpPr>
      <dsp:spPr>
        <a:xfrm>
          <a:off x="6274800" y="375668"/>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DC613-8638-4B88-8BBB-243E9E86ABC4}">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D0D33E-6805-490D-8D93-51365E604A6F}">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defRPr cap="all"/>
          </a:pPr>
          <a:r>
            <a:rPr lang="en-IE" sz="2300" kern="1200"/>
            <a:t>Questions facilitate alignment </a:t>
          </a:r>
          <a:endParaRPr lang="en-US" sz="2300" kern="1200"/>
        </a:p>
      </dsp:txBody>
      <dsp:txXfrm>
        <a:off x="5572800" y="325566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75C6D-F939-41F0-AFE8-C07A0C328820}" type="datetimeFigureOut">
              <a:rPr lang="en-IE" smtClean="0"/>
              <a:t>01/03/2023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4F9F7-D145-48F3-9501-3FA59E73526E}" type="slidenum">
              <a:rPr lang="en-IE" smtClean="0"/>
              <a:t>‹#›</a:t>
            </a:fld>
            <a:endParaRPr lang="en-IE" dirty="0"/>
          </a:p>
        </p:txBody>
      </p:sp>
    </p:spTree>
    <p:extLst>
      <p:ext uri="{BB962C8B-B14F-4D97-AF65-F5344CB8AC3E}">
        <p14:creationId xmlns:p14="http://schemas.microsoft.com/office/powerpoint/2010/main" val="270179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9F4F9F7-D145-48F3-9501-3FA59E73526E}" type="slidenum">
              <a:rPr lang="en-IE" smtClean="0"/>
              <a:t>1</a:t>
            </a:fld>
            <a:endParaRPr lang="en-IE" dirty="0"/>
          </a:p>
        </p:txBody>
      </p:sp>
    </p:spTree>
    <p:extLst>
      <p:ext uri="{BB962C8B-B14F-4D97-AF65-F5344CB8AC3E}">
        <p14:creationId xmlns:p14="http://schemas.microsoft.com/office/powerpoint/2010/main" val="390275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1043A19-6FE7-4CB5-848C-F80F6DA5AB51}" type="slidenum">
              <a:rPr lang="en-IE" smtClean="0"/>
              <a:t>31</a:t>
            </a:fld>
            <a:endParaRPr lang="en-IE" dirty="0"/>
          </a:p>
        </p:txBody>
      </p:sp>
    </p:spTree>
    <p:extLst>
      <p:ext uri="{BB962C8B-B14F-4D97-AF65-F5344CB8AC3E}">
        <p14:creationId xmlns:p14="http://schemas.microsoft.com/office/powerpoint/2010/main" val="20941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000" b="1">
                <a:solidFill>
                  <a:srgbClr val="FFFF00"/>
                </a:solidFill>
                <a:latin typeface="Verdana" charset="0"/>
                <a:ea typeface="ＭＳ Ｐゴシック" charset="0"/>
                <a:cs typeface="ＭＳ Ｐゴシック" charset="0"/>
              </a:defRPr>
            </a:lvl1pPr>
            <a:lvl2pPr marL="37931725" indent="-37474525">
              <a:defRPr sz="2000" b="1">
                <a:solidFill>
                  <a:srgbClr val="FFFF00"/>
                </a:solidFill>
                <a:latin typeface="Verdana" charset="0"/>
                <a:ea typeface="ＭＳ Ｐゴシック" charset="0"/>
              </a:defRPr>
            </a:lvl2pPr>
            <a:lvl3pPr>
              <a:defRPr sz="2000" b="1">
                <a:solidFill>
                  <a:srgbClr val="FFFF00"/>
                </a:solidFill>
                <a:latin typeface="Verdana" charset="0"/>
                <a:ea typeface="ＭＳ Ｐゴシック" charset="0"/>
              </a:defRPr>
            </a:lvl3pPr>
            <a:lvl4pPr>
              <a:defRPr sz="2000" b="1">
                <a:solidFill>
                  <a:srgbClr val="FFFF00"/>
                </a:solidFill>
                <a:latin typeface="Verdana" charset="0"/>
                <a:ea typeface="ＭＳ Ｐゴシック" charset="0"/>
              </a:defRPr>
            </a:lvl4pPr>
            <a:lvl5pPr>
              <a:defRPr sz="2000" b="1">
                <a:solidFill>
                  <a:srgbClr val="FFFF00"/>
                </a:solidFill>
                <a:latin typeface="Verdana" charset="0"/>
                <a:ea typeface="ＭＳ Ｐゴシック" charset="0"/>
              </a:defRPr>
            </a:lvl5pPr>
            <a:lvl6pPr marL="457200" eaLnBrk="0" fontAlgn="base" hangingPunct="0">
              <a:spcBef>
                <a:spcPct val="0"/>
              </a:spcBef>
              <a:spcAft>
                <a:spcPct val="0"/>
              </a:spcAft>
              <a:defRPr sz="2000" b="1">
                <a:solidFill>
                  <a:srgbClr val="FFFF00"/>
                </a:solidFill>
                <a:latin typeface="Verdana" charset="0"/>
                <a:ea typeface="ＭＳ Ｐゴシック" charset="0"/>
              </a:defRPr>
            </a:lvl6pPr>
            <a:lvl7pPr marL="914400" eaLnBrk="0" fontAlgn="base" hangingPunct="0">
              <a:spcBef>
                <a:spcPct val="0"/>
              </a:spcBef>
              <a:spcAft>
                <a:spcPct val="0"/>
              </a:spcAft>
              <a:defRPr sz="2000" b="1">
                <a:solidFill>
                  <a:srgbClr val="FFFF00"/>
                </a:solidFill>
                <a:latin typeface="Verdana" charset="0"/>
                <a:ea typeface="ＭＳ Ｐゴシック" charset="0"/>
              </a:defRPr>
            </a:lvl7pPr>
            <a:lvl8pPr marL="1371600" eaLnBrk="0" fontAlgn="base" hangingPunct="0">
              <a:spcBef>
                <a:spcPct val="0"/>
              </a:spcBef>
              <a:spcAft>
                <a:spcPct val="0"/>
              </a:spcAft>
              <a:defRPr sz="2000" b="1">
                <a:solidFill>
                  <a:srgbClr val="FFFF00"/>
                </a:solidFill>
                <a:latin typeface="Verdana" charset="0"/>
                <a:ea typeface="ＭＳ Ｐゴシック" charset="0"/>
              </a:defRPr>
            </a:lvl8pPr>
            <a:lvl9pPr marL="1828800" eaLnBrk="0" fontAlgn="base" hangingPunct="0">
              <a:spcBef>
                <a:spcPct val="0"/>
              </a:spcBef>
              <a:spcAft>
                <a:spcPct val="0"/>
              </a:spcAft>
              <a:defRPr sz="2000" b="1">
                <a:solidFill>
                  <a:srgbClr val="FFFF00"/>
                </a:solidFill>
                <a:latin typeface="Verdana" charset="0"/>
                <a:ea typeface="ＭＳ Ｐゴシック" charset="0"/>
              </a:defRPr>
            </a:lvl9pPr>
          </a:lstStyle>
          <a:p>
            <a:pPr>
              <a:defRPr/>
            </a:pPr>
            <a:fld id="{ED664ACC-488B-B54C-8EA7-46EB0D630EFC}" type="slidenum">
              <a:rPr lang="en-GB" sz="1200" b="0" smtClean="0">
                <a:latin typeface="Arial" charset="0"/>
              </a:rPr>
              <a:pPr>
                <a:defRPr/>
              </a:pPr>
              <a:t>43</a:t>
            </a:fld>
            <a:endParaRPr lang="en-GB" sz="1200" b="0" dirty="0">
              <a:latin typeface="Arial" charset="0"/>
            </a:endParaRPr>
          </a:p>
        </p:txBody>
      </p:sp>
      <p:sp>
        <p:nvSpPr>
          <p:cNvPr id="134146" name="Rectangle 2"/>
          <p:cNvSpPr>
            <a:spLocks noGrp="1" noRot="1" noChangeAspect="1" noChangeArrowheads="1"/>
          </p:cNvSpPr>
          <p:nvPr>
            <p:ph type="sldImg"/>
          </p:nvPr>
        </p:nvSpPr>
        <p:spPr>
          <a:xfrm>
            <a:off x="381000" y="685800"/>
            <a:ext cx="6096000" cy="3429000"/>
          </a:xfrm>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r>
              <a:rPr lang="en-GB">
                <a:latin typeface="Times New Roman" charset="0"/>
                <a:ea typeface="ＭＳ Ｐゴシック" charset="0"/>
                <a:cs typeface="ＭＳ Ｐゴシック" charset="0"/>
              </a:rPr>
              <a:t>The role of the director is to create the space where the actor or the actress can become more than they’ve ever been before, more than they’ve ever dreamed of being.</a:t>
            </a:r>
          </a:p>
        </p:txBody>
      </p:sp>
    </p:spTree>
    <p:extLst>
      <p:ext uri="{BB962C8B-B14F-4D97-AF65-F5344CB8AC3E}">
        <p14:creationId xmlns:p14="http://schemas.microsoft.com/office/powerpoint/2010/main" val="2577719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000" b="1">
                <a:solidFill>
                  <a:srgbClr val="FFFF00"/>
                </a:solidFill>
                <a:latin typeface="Verdana" charset="0"/>
                <a:ea typeface="ＭＳ Ｐゴシック" charset="0"/>
                <a:cs typeface="ＭＳ Ｐゴシック" charset="0"/>
              </a:defRPr>
            </a:lvl1pPr>
            <a:lvl2pPr marL="37931725" indent="-37474525">
              <a:defRPr sz="2000" b="1">
                <a:solidFill>
                  <a:srgbClr val="FFFF00"/>
                </a:solidFill>
                <a:latin typeface="Verdana" charset="0"/>
                <a:ea typeface="ＭＳ Ｐゴシック" charset="0"/>
              </a:defRPr>
            </a:lvl2pPr>
            <a:lvl3pPr>
              <a:defRPr sz="2000" b="1">
                <a:solidFill>
                  <a:srgbClr val="FFFF00"/>
                </a:solidFill>
                <a:latin typeface="Verdana" charset="0"/>
                <a:ea typeface="ＭＳ Ｐゴシック" charset="0"/>
              </a:defRPr>
            </a:lvl3pPr>
            <a:lvl4pPr>
              <a:defRPr sz="2000" b="1">
                <a:solidFill>
                  <a:srgbClr val="FFFF00"/>
                </a:solidFill>
                <a:latin typeface="Verdana" charset="0"/>
                <a:ea typeface="ＭＳ Ｐゴシック" charset="0"/>
              </a:defRPr>
            </a:lvl4pPr>
            <a:lvl5pPr>
              <a:defRPr sz="2000" b="1">
                <a:solidFill>
                  <a:srgbClr val="FFFF00"/>
                </a:solidFill>
                <a:latin typeface="Verdana" charset="0"/>
                <a:ea typeface="ＭＳ Ｐゴシック" charset="0"/>
              </a:defRPr>
            </a:lvl5pPr>
            <a:lvl6pPr marL="457200" eaLnBrk="0" fontAlgn="base" hangingPunct="0">
              <a:spcBef>
                <a:spcPct val="0"/>
              </a:spcBef>
              <a:spcAft>
                <a:spcPct val="0"/>
              </a:spcAft>
              <a:defRPr sz="2000" b="1">
                <a:solidFill>
                  <a:srgbClr val="FFFF00"/>
                </a:solidFill>
                <a:latin typeface="Verdana" charset="0"/>
                <a:ea typeface="ＭＳ Ｐゴシック" charset="0"/>
              </a:defRPr>
            </a:lvl6pPr>
            <a:lvl7pPr marL="914400" eaLnBrk="0" fontAlgn="base" hangingPunct="0">
              <a:spcBef>
                <a:spcPct val="0"/>
              </a:spcBef>
              <a:spcAft>
                <a:spcPct val="0"/>
              </a:spcAft>
              <a:defRPr sz="2000" b="1">
                <a:solidFill>
                  <a:srgbClr val="FFFF00"/>
                </a:solidFill>
                <a:latin typeface="Verdana" charset="0"/>
                <a:ea typeface="ＭＳ Ｐゴシック" charset="0"/>
              </a:defRPr>
            </a:lvl7pPr>
            <a:lvl8pPr marL="1371600" eaLnBrk="0" fontAlgn="base" hangingPunct="0">
              <a:spcBef>
                <a:spcPct val="0"/>
              </a:spcBef>
              <a:spcAft>
                <a:spcPct val="0"/>
              </a:spcAft>
              <a:defRPr sz="2000" b="1">
                <a:solidFill>
                  <a:srgbClr val="FFFF00"/>
                </a:solidFill>
                <a:latin typeface="Verdana" charset="0"/>
                <a:ea typeface="ＭＳ Ｐゴシック" charset="0"/>
              </a:defRPr>
            </a:lvl8pPr>
            <a:lvl9pPr marL="1828800" eaLnBrk="0" fontAlgn="base" hangingPunct="0">
              <a:spcBef>
                <a:spcPct val="0"/>
              </a:spcBef>
              <a:spcAft>
                <a:spcPct val="0"/>
              </a:spcAft>
              <a:defRPr sz="2000" b="1">
                <a:solidFill>
                  <a:srgbClr val="FFFF00"/>
                </a:solidFill>
                <a:latin typeface="Verdan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664ACC-488B-B54C-8EA7-46EB0D630EFC}" type="slidenum">
              <a:rPr kumimoji="0" lang="en-GB" sz="1200" b="0" i="0" u="none" strike="noStrike" kern="1200" cap="none" spc="0" normalizeH="0" baseline="0" noProof="0" smtClean="0">
                <a:ln>
                  <a:noFill/>
                </a:ln>
                <a:solidFill>
                  <a:srgbClr val="FFFF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34146" name="Rectangle 2"/>
          <p:cNvSpPr>
            <a:spLocks noGrp="1" noRot="1" noChangeAspect="1" noChangeArrowheads="1"/>
          </p:cNvSpPr>
          <p:nvPr>
            <p:ph type="sldImg"/>
          </p:nvPr>
        </p:nvSpPr>
        <p:spPr>
          <a:xfrm>
            <a:off x="381000" y="685800"/>
            <a:ext cx="6096000" cy="3429000"/>
          </a:xfrm>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r>
              <a:rPr lang="en-GB" dirty="0">
                <a:latin typeface="Times New Roman" charset="0"/>
                <a:ea typeface="ＭＳ Ｐゴシック" charset="0"/>
                <a:cs typeface="ＭＳ Ｐゴシック" charset="0"/>
              </a:rPr>
              <a:t>The role of the director is to create the space where the actor or the actress can become more than they’ve ever been before, more than they’ve ever dreamed of being.</a:t>
            </a:r>
          </a:p>
        </p:txBody>
      </p:sp>
    </p:spTree>
    <p:extLst>
      <p:ext uri="{BB962C8B-B14F-4D97-AF65-F5344CB8AC3E}">
        <p14:creationId xmlns:p14="http://schemas.microsoft.com/office/powerpoint/2010/main" val="133834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9F4F9F7-D145-48F3-9501-3FA59E73526E}" type="slidenum">
              <a:rPr lang="en-IE" smtClean="0"/>
              <a:t>72</a:t>
            </a:fld>
            <a:endParaRPr lang="en-IE" dirty="0"/>
          </a:p>
        </p:txBody>
      </p:sp>
    </p:spTree>
    <p:extLst>
      <p:ext uri="{BB962C8B-B14F-4D97-AF65-F5344CB8AC3E}">
        <p14:creationId xmlns:p14="http://schemas.microsoft.com/office/powerpoint/2010/main" val="298035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min – Brief intro</a:t>
            </a:r>
          </a:p>
        </p:txBody>
      </p:sp>
      <p:sp>
        <p:nvSpPr>
          <p:cNvPr id="4" name="Slide Number Placeholder 3"/>
          <p:cNvSpPr>
            <a:spLocks noGrp="1"/>
          </p:cNvSpPr>
          <p:nvPr>
            <p:ph type="sldNum" sz="quarter" idx="5"/>
          </p:nvPr>
        </p:nvSpPr>
        <p:spPr/>
        <p:txBody>
          <a:bodyPr/>
          <a:lstStyle/>
          <a:p>
            <a:fld id="{8DA25F99-1C41-4716-AF2A-276A1C6FF2ED}" type="slidenum">
              <a:rPr lang="en-GB" smtClean="0"/>
              <a:t>4</a:t>
            </a:fld>
            <a:endParaRPr lang="en-GB" dirty="0"/>
          </a:p>
        </p:txBody>
      </p:sp>
    </p:spTree>
    <p:extLst>
      <p:ext uri="{BB962C8B-B14F-4D97-AF65-F5344CB8AC3E}">
        <p14:creationId xmlns:p14="http://schemas.microsoft.com/office/powerpoint/2010/main" val="193639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mins – about me and my journey. Focus on pure Sales pieces, how I learned a structure from when I worked for myself at my own business to coming into an industry I had no experience on. The pitfalls of being “product focused” rather than “customer needs” focused and how understanding what I did everyday had impact</a:t>
            </a:r>
          </a:p>
        </p:txBody>
      </p:sp>
      <p:sp>
        <p:nvSpPr>
          <p:cNvPr id="4" name="Slide Number Placeholder 3"/>
          <p:cNvSpPr>
            <a:spLocks noGrp="1"/>
          </p:cNvSpPr>
          <p:nvPr>
            <p:ph type="sldNum" sz="quarter" idx="5"/>
          </p:nvPr>
        </p:nvSpPr>
        <p:spPr/>
        <p:txBody>
          <a:bodyPr/>
          <a:lstStyle/>
          <a:p>
            <a:fld id="{8DA25F99-1C41-4716-AF2A-276A1C6FF2ED}" type="slidenum">
              <a:rPr lang="en-GB" smtClean="0"/>
              <a:t>5</a:t>
            </a:fld>
            <a:endParaRPr lang="en-GB" dirty="0"/>
          </a:p>
        </p:txBody>
      </p:sp>
    </p:spTree>
    <p:extLst>
      <p:ext uri="{BB962C8B-B14F-4D97-AF65-F5344CB8AC3E}">
        <p14:creationId xmlns:p14="http://schemas.microsoft.com/office/powerpoint/2010/main" val="257049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mins – A little about SS, why </a:t>
            </a:r>
            <a:r>
              <a:rPr lang="en-GB" dirty="0" err="1"/>
              <a:t>Saas</a:t>
            </a:r>
            <a:r>
              <a:rPr lang="en-GB" dirty="0"/>
              <a:t> is integral to what we do and why we can work with so many different clients (omni channel experience/understanding data capture and how to enrich clients)</a:t>
            </a:r>
          </a:p>
        </p:txBody>
      </p:sp>
      <p:sp>
        <p:nvSpPr>
          <p:cNvPr id="4" name="Slide Number Placeholder 3"/>
          <p:cNvSpPr>
            <a:spLocks noGrp="1"/>
          </p:cNvSpPr>
          <p:nvPr>
            <p:ph type="sldNum" sz="quarter" idx="5"/>
          </p:nvPr>
        </p:nvSpPr>
        <p:spPr/>
        <p:txBody>
          <a:bodyPr/>
          <a:lstStyle/>
          <a:p>
            <a:fld id="{8DA25F99-1C41-4716-AF2A-276A1C6FF2ED}" type="slidenum">
              <a:rPr lang="en-GB" smtClean="0"/>
              <a:t>6</a:t>
            </a:fld>
            <a:endParaRPr lang="en-GB" dirty="0"/>
          </a:p>
        </p:txBody>
      </p:sp>
    </p:spTree>
    <p:extLst>
      <p:ext uri="{BB962C8B-B14F-4D97-AF65-F5344CB8AC3E}">
        <p14:creationId xmlns:p14="http://schemas.microsoft.com/office/powerpoint/2010/main" val="263507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5-7 mins Added this in for a little bit of fun! Scale it right back to have a basic structure. Here I will talk about understanding different industries and their needs. Who or what do they have at the moment? Where can value be added (specifically focusing on how to fill in the gaps – asking and being asked questions and peeling the layers) </a:t>
            </a:r>
          </a:p>
          <a:p>
            <a:r>
              <a:rPr lang="en-GB" dirty="0"/>
              <a:t>Salespeople need to understand the information they provide should be relevant to the customer needs/organisation and industry. This includes inbound/outbound/phone and face-to-face sales. The customer journey very rarely changes! Think before you pick up the phone/cold call! What’s in it for them/What’s in it for me? </a:t>
            </a:r>
          </a:p>
          <a:p>
            <a:r>
              <a:rPr lang="en-GB" dirty="0"/>
              <a:t>When I leave this person, what will we both have gained from the interaction? </a:t>
            </a:r>
          </a:p>
          <a:p>
            <a:r>
              <a:rPr lang="en-GB" dirty="0"/>
              <a:t>Having a clear plan for the interaction benefits both parties from going around in circles.</a:t>
            </a:r>
          </a:p>
        </p:txBody>
      </p:sp>
      <p:sp>
        <p:nvSpPr>
          <p:cNvPr id="4" name="Slide Number Placeholder 3"/>
          <p:cNvSpPr>
            <a:spLocks noGrp="1"/>
          </p:cNvSpPr>
          <p:nvPr>
            <p:ph type="sldNum" sz="quarter" idx="5"/>
          </p:nvPr>
        </p:nvSpPr>
        <p:spPr/>
        <p:txBody>
          <a:bodyPr/>
          <a:lstStyle/>
          <a:p>
            <a:fld id="{8DA25F99-1C41-4716-AF2A-276A1C6FF2ED}" type="slidenum">
              <a:rPr lang="en-GB" smtClean="0"/>
              <a:t>7</a:t>
            </a:fld>
            <a:endParaRPr lang="en-GB" dirty="0"/>
          </a:p>
        </p:txBody>
      </p:sp>
    </p:spTree>
    <p:extLst>
      <p:ext uri="{BB962C8B-B14F-4D97-AF65-F5344CB8AC3E}">
        <p14:creationId xmlns:p14="http://schemas.microsoft.com/office/powerpoint/2010/main" val="3560075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5-7 minutes Here I will focus on breaking the sales process up into smaller, more digestible steps. How can you measure success if you don’t have a beginning, middle and end? Drilling down on questioning techniques and using gaining an early hook of interest (industry focus – why am I talking to you today?) and using a mix of open, probing and closed questions within a conversation </a:t>
            </a:r>
          </a:p>
        </p:txBody>
      </p:sp>
      <p:sp>
        <p:nvSpPr>
          <p:cNvPr id="4" name="Slide Number Placeholder 3"/>
          <p:cNvSpPr>
            <a:spLocks noGrp="1"/>
          </p:cNvSpPr>
          <p:nvPr>
            <p:ph type="sldNum" sz="quarter" idx="5"/>
          </p:nvPr>
        </p:nvSpPr>
        <p:spPr/>
        <p:txBody>
          <a:bodyPr/>
          <a:lstStyle/>
          <a:p>
            <a:fld id="{8DA25F99-1C41-4716-AF2A-276A1C6FF2ED}" type="slidenum">
              <a:rPr lang="en-GB" smtClean="0"/>
              <a:t>8</a:t>
            </a:fld>
            <a:endParaRPr lang="en-GB" dirty="0"/>
          </a:p>
        </p:txBody>
      </p:sp>
    </p:spTree>
    <p:extLst>
      <p:ext uri="{BB962C8B-B14F-4D97-AF65-F5344CB8AC3E}">
        <p14:creationId xmlns:p14="http://schemas.microsoft.com/office/powerpoint/2010/main" val="92729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mins Consistency is key to any structure! How many times have new years resolutions failed or, Lenten vows to give up chocolate! Why? Because the will, the want and the integrated reward wasn’t there early on</a:t>
            </a:r>
          </a:p>
        </p:txBody>
      </p:sp>
      <p:sp>
        <p:nvSpPr>
          <p:cNvPr id="4" name="Slide Number Placeholder 3"/>
          <p:cNvSpPr>
            <a:spLocks noGrp="1"/>
          </p:cNvSpPr>
          <p:nvPr>
            <p:ph type="sldNum" sz="quarter" idx="5"/>
          </p:nvPr>
        </p:nvSpPr>
        <p:spPr/>
        <p:txBody>
          <a:bodyPr/>
          <a:lstStyle/>
          <a:p>
            <a:fld id="{8DA25F99-1C41-4716-AF2A-276A1C6FF2ED}" type="slidenum">
              <a:rPr lang="en-GB" smtClean="0"/>
              <a:t>9</a:t>
            </a:fld>
            <a:endParaRPr lang="en-GB" dirty="0"/>
          </a:p>
        </p:txBody>
      </p:sp>
    </p:spTree>
    <p:extLst>
      <p:ext uri="{BB962C8B-B14F-4D97-AF65-F5344CB8AC3E}">
        <p14:creationId xmlns:p14="http://schemas.microsoft.com/office/powerpoint/2010/main" val="300742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2-5 mins</a:t>
            </a:r>
          </a:p>
        </p:txBody>
      </p:sp>
      <p:sp>
        <p:nvSpPr>
          <p:cNvPr id="4" name="Slide Number Placeholder 3"/>
          <p:cNvSpPr>
            <a:spLocks noGrp="1"/>
          </p:cNvSpPr>
          <p:nvPr>
            <p:ph type="sldNum" sz="quarter" idx="5"/>
          </p:nvPr>
        </p:nvSpPr>
        <p:spPr/>
        <p:txBody>
          <a:bodyPr/>
          <a:lstStyle/>
          <a:p>
            <a:fld id="{8DA25F99-1C41-4716-AF2A-276A1C6FF2ED}" type="slidenum">
              <a:rPr lang="en-GB" smtClean="0"/>
              <a:t>10</a:t>
            </a:fld>
            <a:endParaRPr lang="en-GB" dirty="0"/>
          </a:p>
        </p:txBody>
      </p:sp>
    </p:spTree>
    <p:extLst>
      <p:ext uri="{BB962C8B-B14F-4D97-AF65-F5344CB8AC3E}">
        <p14:creationId xmlns:p14="http://schemas.microsoft.com/office/powerpoint/2010/main" val="388780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4F9F7-D145-48F3-9501-3FA59E73526E}" type="slidenum">
              <a:rPr lang="en-IE" smtClean="0"/>
              <a:t>11</a:t>
            </a:fld>
            <a:endParaRPr lang="en-IE" dirty="0"/>
          </a:p>
        </p:txBody>
      </p:sp>
    </p:spTree>
    <p:extLst>
      <p:ext uri="{BB962C8B-B14F-4D97-AF65-F5344CB8AC3E}">
        <p14:creationId xmlns:p14="http://schemas.microsoft.com/office/powerpoint/2010/main" val="1896559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6A2FBD2D-52C0-46D5-AF7E-B01878ABC829}" type="datetimeFigureOut">
              <a:rPr lang="en-IE" smtClean="0">
                <a:solidFill>
                  <a:prstClr val="white">
                    <a:alpha val="60000"/>
                  </a:prstClr>
                </a:solidFill>
              </a:rPr>
              <a:pPr/>
              <a:t>01/03/2023</a:t>
            </a:fld>
            <a:endParaRPr lang="en-IE" dirty="0">
              <a:solidFill>
                <a:prstClr val="white">
                  <a:alpha val="60000"/>
                </a:prstClr>
              </a:solidFill>
            </a:endParaRPr>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IE" dirty="0">
              <a:solidFill>
                <a:prstClr val="white">
                  <a:alpha val="60000"/>
                </a:prstClr>
              </a:solidFill>
            </a:endParaRP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801228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6" name="Footer Placeholder 5"/>
          <p:cNvSpPr>
            <a:spLocks noGrp="1"/>
          </p:cNvSpPr>
          <p:nvPr>
            <p:ph type="ftr" sz="quarter" idx="11"/>
          </p:nvPr>
        </p:nvSpPr>
        <p:spPr/>
        <p:txBody>
          <a:bodyPr/>
          <a:lstStyle/>
          <a:p>
            <a:endParaRPr lang="en-IE" dirty="0">
              <a:solidFill>
                <a:srgbClr val="B31166"/>
              </a:solidFill>
            </a:endParaRP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266209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p>
            <a:endParaRPr lang="en-IE" dirty="0">
              <a:solidFill>
                <a:srgbClr val="B31166"/>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839844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p>
            <a:endParaRPr lang="en-IE" dirty="0">
              <a:solidFill>
                <a:srgbClr val="B31166"/>
              </a:solidFill>
            </a:endParaRP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88674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p>
            <a:endParaRPr lang="en-IE" dirty="0">
              <a:solidFill>
                <a:srgbClr val="B31166"/>
              </a:solidFill>
            </a:endParaRP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977530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8" name="Footer Placeholder 7"/>
          <p:cNvSpPr>
            <a:spLocks noGrp="1"/>
          </p:cNvSpPr>
          <p:nvPr>
            <p:ph type="ftr" sz="quarter" idx="11"/>
          </p:nvPr>
        </p:nvSpPr>
        <p:spPr/>
        <p:txBody>
          <a:bodyPr/>
          <a:lstStyle/>
          <a:p>
            <a:endParaRPr lang="en-IE" dirty="0">
              <a:solidFill>
                <a:srgbClr val="B31166"/>
              </a:solidFill>
            </a:endParaRPr>
          </a:p>
        </p:txBody>
      </p:sp>
      <p:sp>
        <p:nvSpPr>
          <p:cNvPr id="9" name="Slide Number Placeholder 8"/>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58706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8" name="Footer Placeholder 7"/>
          <p:cNvSpPr>
            <a:spLocks noGrp="1"/>
          </p:cNvSpPr>
          <p:nvPr>
            <p:ph type="ftr" sz="quarter" idx="11"/>
          </p:nvPr>
        </p:nvSpPr>
        <p:spPr/>
        <p:txBody>
          <a:bodyPr/>
          <a:lstStyle/>
          <a:p>
            <a:endParaRPr lang="en-IE" dirty="0">
              <a:solidFill>
                <a:srgbClr val="B31166"/>
              </a:solidFill>
            </a:endParaRPr>
          </a:p>
        </p:txBody>
      </p:sp>
      <p:sp>
        <p:nvSpPr>
          <p:cNvPr id="9" name="Slide Number Placeholder 8"/>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833474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p>
            <a:endParaRPr lang="en-IE" dirty="0">
              <a:solidFill>
                <a:srgbClr val="B31166"/>
              </a:solidFill>
            </a:endParaRPr>
          </a:p>
        </p:txBody>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46392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p>
            <a:endParaRPr lang="en-IE" dirty="0">
              <a:solidFill>
                <a:srgbClr val="B31166"/>
              </a:solidFill>
            </a:endParaRP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374223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346F5C-01F4-4209-988A-4013C18AC6E4}"/>
              </a:ext>
            </a:extLst>
          </p:cNvPr>
          <p:cNvSpPr/>
          <p:nvPr userDrawn="1"/>
        </p:nvSpPr>
        <p:spPr>
          <a:xfrm>
            <a:off x="10807" y="0"/>
            <a:ext cx="7707832" cy="604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259F822-7B98-4AEE-B027-D77555EFABC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165021" y="6265990"/>
            <a:ext cx="1215391" cy="414061"/>
          </a:xfrm>
          <a:prstGeom prst="rect">
            <a:avLst/>
          </a:prstGeom>
        </p:spPr>
      </p:pic>
      <p:sp>
        <p:nvSpPr>
          <p:cNvPr id="13" name="Rectangle 12">
            <a:extLst>
              <a:ext uri="{FF2B5EF4-FFF2-40B4-BE49-F238E27FC236}">
                <a16:creationId xmlns:a16="http://schemas.microsoft.com/office/drawing/2014/main" id="{38FCBF80-70B6-45C6-AE28-05EF6CE66D8E}"/>
              </a:ext>
            </a:extLst>
          </p:cNvPr>
          <p:cNvSpPr/>
          <p:nvPr userDrawn="1"/>
        </p:nvSpPr>
        <p:spPr>
          <a:xfrm>
            <a:off x="0" y="0"/>
            <a:ext cx="12382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hevron 6">
            <a:extLst>
              <a:ext uri="{FF2B5EF4-FFF2-40B4-BE49-F238E27FC236}">
                <a16:creationId xmlns:a16="http://schemas.microsoft.com/office/drawing/2014/main" id="{9091FAAF-5B08-40B1-80B3-C452A8F0B51F}"/>
              </a:ext>
            </a:extLst>
          </p:cNvPr>
          <p:cNvSpPr/>
          <p:nvPr userDrawn="1"/>
        </p:nvSpPr>
        <p:spPr>
          <a:xfrm>
            <a:off x="209548" y="6180418"/>
            <a:ext cx="1434225" cy="505667"/>
          </a:xfrm>
          <a:prstGeom prst="homePlate">
            <a:avLst/>
          </a:prstGeom>
          <a:solidFill>
            <a:srgbClr val="FF993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DESIGN</a:t>
            </a:r>
          </a:p>
        </p:txBody>
      </p:sp>
      <p:sp>
        <p:nvSpPr>
          <p:cNvPr id="15" name="Chevron 8">
            <a:extLst>
              <a:ext uri="{FF2B5EF4-FFF2-40B4-BE49-F238E27FC236}">
                <a16:creationId xmlns:a16="http://schemas.microsoft.com/office/drawing/2014/main" id="{BE616530-DBEC-4F5E-8238-03FD460993BA}"/>
              </a:ext>
            </a:extLst>
          </p:cNvPr>
          <p:cNvSpPr/>
          <p:nvPr userDrawn="1"/>
        </p:nvSpPr>
        <p:spPr>
          <a:xfrm>
            <a:off x="1664983" y="6181369"/>
            <a:ext cx="1433379" cy="507204"/>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SELL</a:t>
            </a:r>
          </a:p>
        </p:txBody>
      </p:sp>
      <p:sp>
        <p:nvSpPr>
          <p:cNvPr id="16" name="Chevron 9">
            <a:extLst>
              <a:ext uri="{FF2B5EF4-FFF2-40B4-BE49-F238E27FC236}">
                <a16:creationId xmlns:a16="http://schemas.microsoft.com/office/drawing/2014/main" id="{F118C38A-CF1B-4690-92AF-B349FEC4324B}"/>
              </a:ext>
            </a:extLst>
          </p:cNvPr>
          <p:cNvSpPr/>
          <p:nvPr userDrawn="1"/>
        </p:nvSpPr>
        <p:spPr>
          <a:xfrm>
            <a:off x="3115838" y="6184789"/>
            <a:ext cx="1518540" cy="504845"/>
          </a:xfrm>
          <a:prstGeom prst="homePlate">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TRANSITION</a:t>
            </a:r>
          </a:p>
        </p:txBody>
      </p:sp>
      <p:sp>
        <p:nvSpPr>
          <p:cNvPr id="17" name="Chevron 10">
            <a:extLst>
              <a:ext uri="{FF2B5EF4-FFF2-40B4-BE49-F238E27FC236}">
                <a16:creationId xmlns:a16="http://schemas.microsoft.com/office/drawing/2014/main" id="{E4B0BDAA-93AC-4E89-9C98-F54D726558FD}"/>
              </a:ext>
            </a:extLst>
          </p:cNvPr>
          <p:cNvSpPr/>
          <p:nvPr userDrawn="1"/>
        </p:nvSpPr>
        <p:spPr>
          <a:xfrm>
            <a:off x="4678019" y="6184791"/>
            <a:ext cx="1484810" cy="504845"/>
          </a:xfrm>
          <a:prstGeom prst="homePlate">
            <a:avLst/>
          </a:prstGeom>
          <a:solidFill>
            <a:srgbClr val="0099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OPERATE</a:t>
            </a:r>
          </a:p>
        </p:txBody>
      </p:sp>
      <p:sp>
        <p:nvSpPr>
          <p:cNvPr id="18" name="Chevron 10">
            <a:extLst>
              <a:ext uri="{FF2B5EF4-FFF2-40B4-BE49-F238E27FC236}">
                <a16:creationId xmlns:a16="http://schemas.microsoft.com/office/drawing/2014/main" id="{3865A1B0-D33B-4304-9000-D931DC964CDB}"/>
              </a:ext>
            </a:extLst>
          </p:cNvPr>
          <p:cNvSpPr/>
          <p:nvPr userDrawn="1"/>
        </p:nvSpPr>
        <p:spPr>
          <a:xfrm>
            <a:off x="6204924" y="6184144"/>
            <a:ext cx="1352699" cy="504845"/>
          </a:xfrm>
          <a:prstGeom prst="homePlat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ENRICH</a:t>
            </a:r>
          </a:p>
        </p:txBody>
      </p:sp>
      <p:sp>
        <p:nvSpPr>
          <p:cNvPr id="19" name="Title 1">
            <a:extLst>
              <a:ext uri="{FF2B5EF4-FFF2-40B4-BE49-F238E27FC236}">
                <a16:creationId xmlns:a16="http://schemas.microsoft.com/office/drawing/2014/main" id="{DE001604-D723-4F62-A028-C15B12C6AE76}"/>
              </a:ext>
            </a:extLst>
          </p:cNvPr>
          <p:cNvSpPr txBox="1">
            <a:spLocks/>
          </p:cNvSpPr>
          <p:nvPr userDrawn="1"/>
        </p:nvSpPr>
        <p:spPr>
          <a:xfrm>
            <a:off x="123825" y="5454985"/>
            <a:ext cx="11763375" cy="65722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Calibri Light" panose="020F0302020204030204"/>
                <a:ea typeface="+mj-ea"/>
                <a:cs typeface="+mj-cs"/>
              </a:rPr>
              <a:t>________________________________________________________________________________________________________________________________________________________________</a:t>
            </a:r>
            <a:endParaRPr kumimoji="0" lang="en-GB" sz="32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20" name="Title 1">
            <a:extLst>
              <a:ext uri="{FF2B5EF4-FFF2-40B4-BE49-F238E27FC236}">
                <a16:creationId xmlns:a16="http://schemas.microsoft.com/office/drawing/2014/main" id="{973D9AB2-9B5C-4A34-A7DB-24914051077C}"/>
              </a:ext>
            </a:extLst>
          </p:cNvPr>
          <p:cNvSpPr txBox="1">
            <a:spLocks/>
          </p:cNvSpPr>
          <p:nvPr userDrawn="1"/>
        </p:nvSpPr>
        <p:spPr>
          <a:xfrm>
            <a:off x="864056" y="344924"/>
            <a:ext cx="9502253" cy="65722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FF0000"/>
                </a:solidFill>
                <a:effectLst/>
                <a:uLnTx/>
                <a:uFillTx/>
                <a:latin typeface="Calibri Light" panose="020F0302020204030204"/>
                <a:ea typeface="+mj-ea"/>
                <a:cs typeface="+mj-cs"/>
              </a:rPr>
              <a:t>_______________________________________________________________________________________________________________________________</a:t>
            </a:r>
            <a:endParaRPr kumimoji="0" lang="en-GB" sz="32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127668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4 Pictures with Caption">
    <p:spTree>
      <p:nvGrpSpPr>
        <p:cNvPr id="1" name=""/>
        <p:cNvGrpSpPr/>
        <p:nvPr/>
      </p:nvGrpSpPr>
      <p:grpSpPr>
        <a:xfrm>
          <a:off x="0" y="0"/>
          <a:ext cx="0" cy="0"/>
          <a:chOff x="0" y="0"/>
          <a:chExt cx="0" cy="0"/>
        </a:xfrm>
      </p:grpSpPr>
      <p:sp>
        <p:nvSpPr>
          <p:cNvPr id="8" name="Rectangle 7"/>
          <p:cNvSpPr/>
          <p:nvPr/>
        </p:nvSpPr>
        <p:spPr>
          <a:xfrm>
            <a:off x="10847297" y="268288"/>
            <a:ext cx="961015"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11717" y="4267200"/>
            <a:ext cx="8636000" cy="566739"/>
          </a:xfrm>
        </p:spPr>
        <p:txBody>
          <a:bodyPr anchor="b"/>
          <a:lstStyle>
            <a:lvl1pPr algn="l">
              <a:defRPr sz="3733" b="0"/>
            </a:lvl1pPr>
          </a:lstStyle>
          <a:p>
            <a:r>
              <a:rPr lang="ga-IE"/>
              <a:t>Click to edit Master title style</a:t>
            </a:r>
            <a:endParaRPr/>
          </a:p>
        </p:txBody>
      </p:sp>
      <p:sp>
        <p:nvSpPr>
          <p:cNvPr id="3" name="Picture Placeholder 2"/>
          <p:cNvSpPr>
            <a:spLocks noGrp="1"/>
          </p:cNvSpPr>
          <p:nvPr>
            <p:ph type="pic" idx="1"/>
          </p:nvPr>
        </p:nvSpPr>
        <p:spPr>
          <a:xfrm>
            <a:off x="359832" y="268288"/>
            <a:ext cx="4008968" cy="363931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ga-IE"/>
              <a:t>Drag picture to placeholder or click icon to add</a:t>
            </a:r>
            <a:endParaRPr/>
          </a:p>
        </p:txBody>
      </p:sp>
      <p:sp>
        <p:nvSpPr>
          <p:cNvPr id="4" name="Text Placeholder 3"/>
          <p:cNvSpPr>
            <a:spLocks noGrp="1"/>
          </p:cNvSpPr>
          <p:nvPr>
            <p:ph type="body" sz="half" idx="2"/>
          </p:nvPr>
        </p:nvSpPr>
        <p:spPr>
          <a:xfrm>
            <a:off x="611717" y="4840942"/>
            <a:ext cx="8633883" cy="1304271"/>
          </a:xfrm>
        </p:spPr>
        <p:txBody>
          <a:bodyPr>
            <a:normAutofit/>
          </a:bodyPr>
          <a:lstStyle>
            <a:lvl1pPr marL="0" indent="0">
              <a:spcBef>
                <a:spcPts val="0"/>
              </a:spcBef>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ga-IE"/>
              <a:t>Click to edit Master text styles</a:t>
            </a:r>
          </a:p>
        </p:txBody>
      </p:sp>
      <p:sp>
        <p:nvSpPr>
          <p:cNvPr id="5" name="Date Placeholder 4"/>
          <p:cNvSpPr>
            <a:spLocks noGrp="1"/>
          </p:cNvSpPr>
          <p:nvPr>
            <p:ph type="dt" sz="half" idx="10"/>
          </p:nvPr>
        </p:nvSpPr>
        <p:spPr/>
        <p:txBody>
          <a:bodyPr/>
          <a:lstStyle/>
          <a:p>
            <a:fld id="{095E41D6-F5EF-1244-B458-CF5D247E3BB9}"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1F7F4-89A4-2D42-A164-604F42F0A46B}" type="slidenum">
              <a:rPr lang="en-US" smtClean="0"/>
              <a:t>‹#›</a:t>
            </a:fld>
            <a:endParaRPr lang="en-US"/>
          </a:p>
        </p:txBody>
      </p:sp>
      <p:sp>
        <p:nvSpPr>
          <p:cNvPr id="10" name="Picture Placeholder 2"/>
          <p:cNvSpPr>
            <a:spLocks noGrp="1"/>
          </p:cNvSpPr>
          <p:nvPr>
            <p:ph type="pic" idx="13"/>
          </p:nvPr>
        </p:nvSpPr>
        <p:spPr>
          <a:xfrm>
            <a:off x="4470400" y="268289"/>
            <a:ext cx="6269317" cy="177566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ga-IE"/>
              <a:t>Drag picture to placeholder or click icon to add</a:t>
            </a:r>
            <a:endParaRPr/>
          </a:p>
        </p:txBody>
      </p:sp>
      <p:sp>
        <p:nvSpPr>
          <p:cNvPr id="11" name="Picture Placeholder 2"/>
          <p:cNvSpPr>
            <a:spLocks noGrp="1"/>
          </p:cNvSpPr>
          <p:nvPr>
            <p:ph type="pic" idx="14"/>
          </p:nvPr>
        </p:nvSpPr>
        <p:spPr>
          <a:xfrm>
            <a:off x="4470400" y="2131937"/>
            <a:ext cx="3072384" cy="177566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ga-IE"/>
              <a:t>Drag picture to placeholder or click icon to add</a:t>
            </a:r>
            <a:endParaRPr/>
          </a:p>
        </p:txBody>
      </p:sp>
      <p:sp>
        <p:nvSpPr>
          <p:cNvPr id="12" name="Picture Placeholder 2"/>
          <p:cNvSpPr>
            <a:spLocks noGrp="1"/>
          </p:cNvSpPr>
          <p:nvPr>
            <p:ph type="pic" idx="15"/>
          </p:nvPr>
        </p:nvSpPr>
        <p:spPr>
          <a:xfrm>
            <a:off x="7667333" y="2131937"/>
            <a:ext cx="3072384" cy="177566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ga-IE"/>
              <a:t>Drag picture to placeholder or click icon to add</a:t>
            </a:r>
            <a:endParaRPr/>
          </a:p>
        </p:txBody>
      </p:sp>
    </p:spTree>
    <p:extLst>
      <p:ext uri="{BB962C8B-B14F-4D97-AF65-F5344CB8AC3E}">
        <p14:creationId xmlns:p14="http://schemas.microsoft.com/office/powerpoint/2010/main" val="87612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lvl1pPr>
              <a:defRPr sz="1000" b="1"/>
            </a:lvl1pPr>
          </a:lstStyle>
          <a:p>
            <a:endParaRPr lang="en-IE" dirty="0">
              <a:solidFill>
                <a:srgbClr val="B31166"/>
              </a:solidFill>
            </a:endParaRPr>
          </a:p>
        </p:txBody>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3203299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Content, and Picture">
    <p:spTree>
      <p:nvGrpSpPr>
        <p:cNvPr id="1" name=""/>
        <p:cNvGrpSpPr/>
        <p:nvPr/>
      </p:nvGrpSpPr>
      <p:grpSpPr>
        <a:xfrm>
          <a:off x="0" y="0"/>
          <a:ext cx="0" cy="0"/>
          <a:chOff x="0" y="0"/>
          <a:chExt cx="0" cy="0"/>
        </a:xfrm>
      </p:grpSpPr>
      <p:sp>
        <p:nvSpPr>
          <p:cNvPr id="7" name="Rectangle 6"/>
          <p:cNvSpPr/>
          <p:nvPr/>
        </p:nvSpPr>
        <p:spPr>
          <a:xfrm>
            <a:off x="359833" y="268288"/>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2904566" y="914400"/>
            <a:ext cx="8677836" cy="1143000"/>
          </a:xfrm>
        </p:spPr>
        <p:txBody>
          <a:bodyPr/>
          <a:lstStyle/>
          <a:p>
            <a:r>
              <a:rPr lang="ga-IE"/>
              <a:t>Click to edit Master title style</a:t>
            </a:r>
            <a:endParaRPr/>
          </a:p>
        </p:txBody>
      </p:sp>
      <p:sp>
        <p:nvSpPr>
          <p:cNvPr id="3" name="Content Placeholder 2"/>
          <p:cNvSpPr>
            <a:spLocks noGrp="1"/>
          </p:cNvSpPr>
          <p:nvPr>
            <p:ph idx="1"/>
          </p:nvPr>
        </p:nvSpPr>
        <p:spPr>
          <a:xfrm>
            <a:off x="2904566" y="2209801"/>
            <a:ext cx="8677836" cy="3916363"/>
          </a:xfrm>
        </p:spPr>
        <p:txBody>
          <a:bodyPr/>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a:xfrm>
            <a:off x="9616141" y="6356351"/>
            <a:ext cx="2336800" cy="365125"/>
          </a:xfrm>
        </p:spPr>
        <p:txBody>
          <a:bodyPr/>
          <a:lstStyle/>
          <a:p>
            <a:fld id="{095E41D6-F5EF-1244-B458-CF5D247E3BB9}" type="datetimeFigureOut">
              <a:rPr lang="en-US" smtClean="0"/>
              <a:t>3/1/2023</a:t>
            </a:fld>
            <a:endParaRPr lang="en-US"/>
          </a:p>
        </p:txBody>
      </p:sp>
      <p:sp>
        <p:nvSpPr>
          <p:cNvPr id="5" name="Footer Placeholder 4"/>
          <p:cNvSpPr>
            <a:spLocks noGrp="1"/>
          </p:cNvSpPr>
          <p:nvPr>
            <p:ph type="ftr" sz="quarter" idx="11"/>
          </p:nvPr>
        </p:nvSpPr>
        <p:spPr>
          <a:xfrm>
            <a:off x="2904564" y="6356351"/>
            <a:ext cx="6569136" cy="365125"/>
          </a:xfrm>
        </p:spPr>
        <p:txBody>
          <a:bodyPr/>
          <a:lstStyle/>
          <a:p>
            <a:endParaRPr lang="en-US"/>
          </a:p>
        </p:txBody>
      </p:sp>
      <p:sp>
        <p:nvSpPr>
          <p:cNvPr id="6" name="Slide Number Placeholder 5"/>
          <p:cNvSpPr>
            <a:spLocks noGrp="1"/>
          </p:cNvSpPr>
          <p:nvPr>
            <p:ph type="sldNum" sz="quarter" idx="12"/>
          </p:nvPr>
        </p:nvSpPr>
        <p:spPr>
          <a:xfrm>
            <a:off x="442259" y="361016"/>
            <a:ext cx="675341" cy="365125"/>
          </a:xfrm>
        </p:spPr>
        <p:txBody>
          <a:bodyPr/>
          <a:lstStyle/>
          <a:p>
            <a:fld id="{8EC1F7F4-89A4-2D42-A164-604F42F0A46B}" type="slidenum">
              <a:rPr lang="en-US" smtClean="0"/>
              <a:t>‹#›</a:t>
            </a:fld>
            <a:endParaRPr lang="en-US"/>
          </a:p>
        </p:txBody>
      </p:sp>
      <p:sp>
        <p:nvSpPr>
          <p:cNvPr id="9" name="Picture Placeholder 8"/>
          <p:cNvSpPr>
            <a:spLocks noGrp="1"/>
          </p:cNvSpPr>
          <p:nvPr>
            <p:ph type="pic" sz="quarter" idx="13"/>
          </p:nvPr>
        </p:nvSpPr>
        <p:spPr>
          <a:xfrm>
            <a:off x="359833" y="1976719"/>
            <a:ext cx="2194560" cy="4625788"/>
          </a:xfrm>
        </p:spPr>
        <p:txBody>
          <a:bodyPr/>
          <a:lstStyle>
            <a:lvl1pPr>
              <a:buNone/>
              <a:defRPr/>
            </a:lvl1pPr>
          </a:lstStyle>
          <a:p>
            <a:r>
              <a:rPr lang="ga-IE"/>
              <a:t>Drag picture to placeholder or click icon to add</a:t>
            </a:r>
            <a:endParaRPr/>
          </a:p>
        </p:txBody>
      </p:sp>
    </p:spTree>
    <p:extLst>
      <p:ext uri="{BB962C8B-B14F-4D97-AF65-F5344CB8AC3E}">
        <p14:creationId xmlns:p14="http://schemas.microsoft.com/office/powerpoint/2010/main" val="1204997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8" name="Rectangle 7"/>
          <p:cNvSpPr/>
          <p:nvPr/>
        </p:nvSpPr>
        <p:spPr>
          <a:xfrm>
            <a:off x="10865226" y="268288"/>
            <a:ext cx="957431"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Title 1"/>
          <p:cNvSpPr>
            <a:spLocks noGrp="1"/>
          </p:cNvSpPr>
          <p:nvPr>
            <p:ph type="title"/>
          </p:nvPr>
        </p:nvSpPr>
        <p:spPr>
          <a:xfrm>
            <a:off x="609601" y="914400"/>
            <a:ext cx="9855201" cy="1143000"/>
          </a:xfrm>
        </p:spPr>
        <p:txBody>
          <a:bodyPr/>
          <a:lstStyle/>
          <a:p>
            <a:r>
              <a:rPr lang="ga-IE"/>
              <a:t>Click to edit Master title style</a:t>
            </a:r>
            <a:endParaRPr/>
          </a:p>
        </p:txBody>
      </p:sp>
      <p:sp>
        <p:nvSpPr>
          <p:cNvPr id="3" name="Content Placeholder 2"/>
          <p:cNvSpPr>
            <a:spLocks noGrp="1"/>
          </p:cNvSpPr>
          <p:nvPr>
            <p:ph sz="half" idx="1"/>
          </p:nvPr>
        </p:nvSpPr>
        <p:spPr>
          <a:xfrm>
            <a:off x="5709920" y="221456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095E41D6-F5EF-1244-B458-CF5D247E3BB9}"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1F7F4-89A4-2D42-A164-604F42F0A46B}" type="slidenum">
              <a:rPr lang="en-US" smtClean="0"/>
              <a:t>‹#›</a:t>
            </a:fld>
            <a:endParaRPr lang="en-US"/>
          </a:p>
        </p:txBody>
      </p:sp>
      <p:sp>
        <p:nvSpPr>
          <p:cNvPr id="9" name="Content Placeholder 2"/>
          <p:cNvSpPr>
            <a:spLocks noGrp="1"/>
          </p:cNvSpPr>
          <p:nvPr>
            <p:ph sz="half" idx="13"/>
          </p:nvPr>
        </p:nvSpPr>
        <p:spPr>
          <a:xfrm>
            <a:off x="5709920" y="4224973"/>
            <a:ext cx="4754880" cy="192024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10" name="Content Placeholder 2"/>
          <p:cNvSpPr>
            <a:spLocks noGrp="1"/>
          </p:cNvSpPr>
          <p:nvPr>
            <p:ph sz="half" idx="14"/>
          </p:nvPr>
        </p:nvSpPr>
        <p:spPr>
          <a:xfrm>
            <a:off x="609600" y="2214563"/>
            <a:ext cx="4754880" cy="3911600"/>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extLst>
      <p:ext uri="{BB962C8B-B14F-4D97-AF65-F5344CB8AC3E}">
        <p14:creationId xmlns:p14="http://schemas.microsoft.com/office/powerpoint/2010/main" val="17643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11"/>
          </p:nvPr>
        </p:nvSpPr>
        <p:spPr/>
        <p:txBody>
          <a:bodyPr/>
          <a:lstStyle>
            <a:lvl1pPr>
              <a:defRPr sz="1000" b="1"/>
            </a:lvl1pPr>
          </a:lstStyle>
          <a:p>
            <a:endParaRPr lang="en-IE" dirty="0">
              <a:solidFill>
                <a:srgbClr val="B31166"/>
              </a:solidFill>
            </a:endParaRP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344898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6" name="Footer Placeholder 5"/>
          <p:cNvSpPr>
            <a:spLocks noGrp="1"/>
          </p:cNvSpPr>
          <p:nvPr>
            <p:ph type="ftr" sz="quarter" idx="11"/>
          </p:nvPr>
        </p:nvSpPr>
        <p:spPr/>
        <p:txBody>
          <a:bodyPr/>
          <a:lstStyle/>
          <a:p>
            <a:endParaRPr lang="en-IE" dirty="0">
              <a:solidFill>
                <a:srgbClr val="B31166"/>
              </a:solidFill>
            </a:endParaRPr>
          </a:p>
        </p:txBody>
      </p:sp>
      <p:sp>
        <p:nvSpPr>
          <p:cNvPr id="7" name="Slide Number Placeholder 6"/>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342717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8" name="Footer Placeholder 7"/>
          <p:cNvSpPr>
            <a:spLocks noGrp="1"/>
          </p:cNvSpPr>
          <p:nvPr>
            <p:ph type="ftr" sz="quarter" idx="11"/>
          </p:nvPr>
        </p:nvSpPr>
        <p:spPr/>
        <p:txBody>
          <a:bodyPr/>
          <a:lstStyle/>
          <a:p>
            <a:endParaRPr lang="en-IE" dirty="0">
              <a:solidFill>
                <a:srgbClr val="B31166"/>
              </a:solidFill>
            </a:endParaRPr>
          </a:p>
        </p:txBody>
      </p:sp>
      <p:sp>
        <p:nvSpPr>
          <p:cNvPr id="9" name="Slide Number Placeholder 8"/>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377687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4" name="Footer Placeholder 3"/>
          <p:cNvSpPr>
            <a:spLocks noGrp="1"/>
          </p:cNvSpPr>
          <p:nvPr>
            <p:ph type="ftr" sz="quarter" idx="11"/>
          </p:nvPr>
        </p:nvSpPr>
        <p:spPr/>
        <p:txBody>
          <a:bodyPr/>
          <a:lstStyle/>
          <a:p>
            <a:endParaRPr lang="en-IE" dirty="0">
              <a:solidFill>
                <a:srgbClr val="B31166"/>
              </a:solidFill>
            </a:endParaRPr>
          </a:p>
        </p:txBody>
      </p:sp>
      <p:sp>
        <p:nvSpPr>
          <p:cNvPr id="5" name="Slide Number Placeholder 4"/>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423861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3" name="Footer Placeholder 2"/>
          <p:cNvSpPr>
            <a:spLocks noGrp="1"/>
          </p:cNvSpPr>
          <p:nvPr>
            <p:ph type="ftr" sz="quarter" idx="11"/>
          </p:nvPr>
        </p:nvSpPr>
        <p:spPr/>
        <p:txBody>
          <a:bodyPr/>
          <a:lstStyle/>
          <a:p>
            <a:endParaRPr lang="en-IE" dirty="0">
              <a:solidFill>
                <a:srgbClr val="B31166"/>
              </a:solidFill>
            </a:endParaRP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14007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6" name="Footer Placeholder 5"/>
          <p:cNvSpPr>
            <a:spLocks noGrp="1"/>
          </p:cNvSpPr>
          <p:nvPr>
            <p:ph type="ftr" sz="quarter" idx="11"/>
          </p:nvPr>
        </p:nvSpPr>
        <p:spPr/>
        <p:txBody>
          <a:bodyPr/>
          <a:lstStyle/>
          <a:p>
            <a:endParaRPr lang="en-IE"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208909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6" name="Footer Placeholder 5"/>
          <p:cNvSpPr>
            <a:spLocks noGrp="1"/>
          </p:cNvSpPr>
          <p:nvPr>
            <p:ph type="ftr" sz="quarter" idx="11"/>
          </p:nvPr>
        </p:nvSpPr>
        <p:spPr/>
        <p:txBody>
          <a:bodyPr/>
          <a:lstStyle/>
          <a:p>
            <a:endParaRPr lang="en-IE" dirty="0">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44306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6A2FBD2D-52C0-46D5-AF7E-B01878ABC829}" type="datetimeFigureOut">
              <a:rPr lang="en-IE" smtClean="0">
                <a:solidFill>
                  <a:srgbClr val="B31166"/>
                </a:solidFill>
              </a:rPr>
              <a:pPr/>
              <a:t>01/03/2023</a:t>
            </a:fld>
            <a:endParaRPr lang="en-IE" dirty="0">
              <a:solidFill>
                <a:srgbClr val="B31166"/>
              </a:solidFill>
            </a:endParaRPr>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IE" dirty="0">
              <a:solidFill>
                <a:srgbClr val="B31166"/>
              </a:solidFill>
            </a:endParaRP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055057-FA75-4682-A97D-B9BE4C2EF8C7}" type="slidenum">
              <a:rPr lang="en-IE" smtClean="0">
                <a:solidFill>
                  <a:prstClr val="white"/>
                </a:solidFill>
              </a:rPr>
              <a:pPr/>
              <a:t>‹#›</a:t>
            </a:fld>
            <a:endParaRPr lang="en-IE" dirty="0">
              <a:solidFill>
                <a:prstClr val="white"/>
              </a:solidFill>
            </a:endParaRPr>
          </a:p>
        </p:txBody>
      </p:sp>
    </p:spTree>
    <p:extLst>
      <p:ext uri="{BB962C8B-B14F-4D97-AF65-F5344CB8AC3E}">
        <p14:creationId xmlns:p14="http://schemas.microsoft.com/office/powerpoint/2010/main" val="14305908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tif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5.emf"/></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0.xml"/><Relationship Id="rId5" Type="http://schemas.openxmlformats.org/officeDocument/2006/relationships/image" Target="../media/image70.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iff"/><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mailto:deniserocks@regionalskills.i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93.jfif"/><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B3B761D-A0A2-4DD9-A189-519B822633B8}"/>
              </a:ext>
            </a:extLst>
          </p:cNvPr>
          <p:cNvSpPr>
            <a:spLocks noGrp="1"/>
          </p:cNvSpPr>
          <p:nvPr>
            <p:ph type="title"/>
          </p:nvPr>
        </p:nvSpPr>
        <p:spPr>
          <a:xfrm>
            <a:off x="1101738" y="3171835"/>
            <a:ext cx="7331062" cy="1006761"/>
          </a:xfrm>
        </p:spPr>
        <p:txBody>
          <a:bodyPr/>
          <a:lstStyle/>
          <a:p>
            <a:r>
              <a:rPr lang="en-IE" sz="3200" dirty="0"/>
              <a:t>Regional Skills</a:t>
            </a:r>
            <a:br>
              <a:rPr lang="en-IE" sz="3200" dirty="0"/>
            </a:br>
            <a:endParaRPr lang="en-IE" sz="3200" dirty="0"/>
          </a:p>
        </p:txBody>
      </p:sp>
      <p:sp>
        <p:nvSpPr>
          <p:cNvPr id="21" name="Text Placeholder 20">
            <a:extLst>
              <a:ext uri="{FF2B5EF4-FFF2-40B4-BE49-F238E27FC236}">
                <a16:creationId xmlns:a16="http://schemas.microsoft.com/office/drawing/2014/main" id="{8F146B06-2A52-4FD0-A6AF-16D053D4FCCC}"/>
              </a:ext>
            </a:extLst>
          </p:cNvPr>
          <p:cNvSpPr>
            <a:spLocks noGrp="1"/>
          </p:cNvSpPr>
          <p:nvPr>
            <p:ph type="body" idx="1"/>
          </p:nvPr>
        </p:nvSpPr>
        <p:spPr>
          <a:xfrm>
            <a:off x="1295758" y="4822905"/>
            <a:ext cx="8825659" cy="860400"/>
          </a:xfrm>
        </p:spPr>
        <p:txBody>
          <a:bodyPr>
            <a:normAutofit/>
          </a:bodyPr>
          <a:lstStyle/>
          <a:p>
            <a:r>
              <a:rPr lang="en-IE" sz="2400" dirty="0">
                <a:solidFill>
                  <a:srgbClr val="C00000"/>
                </a:solidFill>
              </a:rPr>
              <a:t>Denise Rocks– Regional Skills West Manager</a:t>
            </a:r>
          </a:p>
        </p:txBody>
      </p:sp>
      <p:pic>
        <p:nvPicPr>
          <p:cNvPr id="23" name="Picture 22" descr="Graphical user interface, text&#10;&#10;Description automatically generated">
            <a:extLst>
              <a:ext uri="{FF2B5EF4-FFF2-40B4-BE49-F238E27FC236}">
                <a16:creationId xmlns:a16="http://schemas.microsoft.com/office/drawing/2014/main" id="{1059A179-7116-4E6B-8F32-4DD4C29B7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3948" y="5491333"/>
            <a:ext cx="4765834" cy="1339661"/>
          </a:xfrm>
          <a:prstGeom prst="rect">
            <a:avLst/>
          </a:prstGeom>
        </p:spPr>
      </p:pic>
      <p:pic>
        <p:nvPicPr>
          <p:cNvPr id="3" name="Picture 2">
            <a:extLst>
              <a:ext uri="{FF2B5EF4-FFF2-40B4-BE49-F238E27FC236}">
                <a16:creationId xmlns:a16="http://schemas.microsoft.com/office/drawing/2014/main" id="{01BD7FB4-78DD-E84D-8FC5-7DB44265BF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1738" y="5381765"/>
            <a:ext cx="3458387" cy="1449229"/>
          </a:xfrm>
          <a:prstGeom prst="rect">
            <a:avLst/>
          </a:prstGeom>
        </p:spPr>
      </p:pic>
      <p:pic>
        <p:nvPicPr>
          <p:cNvPr id="8" name="Picture 7">
            <a:extLst>
              <a:ext uri="{FF2B5EF4-FFF2-40B4-BE49-F238E27FC236}">
                <a16:creationId xmlns:a16="http://schemas.microsoft.com/office/drawing/2014/main" id="{5E63EDC4-E2D5-1E4C-996D-EE9B9585E2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12192000" cy="6628447"/>
          </a:xfrm>
          <a:prstGeom prst="rect">
            <a:avLst/>
          </a:prstGeom>
        </p:spPr>
      </p:pic>
    </p:spTree>
    <p:extLst>
      <p:ext uri="{BB962C8B-B14F-4D97-AF65-F5344CB8AC3E}">
        <p14:creationId xmlns:p14="http://schemas.microsoft.com/office/powerpoint/2010/main" val="3153202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057 Any Questions Images, Stock Photos &amp; Vectors | Shutterstock">
            <a:extLst>
              <a:ext uri="{FF2B5EF4-FFF2-40B4-BE49-F238E27FC236}">
                <a16:creationId xmlns:a16="http://schemas.microsoft.com/office/drawing/2014/main" id="{2E517378-38D7-E600-637E-EBB31AB2D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1"/>
          <a:stretch/>
        </p:blipFill>
        <p:spPr bwMode="auto">
          <a:xfrm>
            <a:off x="2636194" y="1092578"/>
            <a:ext cx="7550687" cy="458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28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4C4A-66E9-42A8-A489-07BCEEE751B8}"/>
              </a:ext>
            </a:extLst>
          </p:cNvPr>
          <p:cNvSpPr>
            <a:spLocks noGrp="1"/>
          </p:cNvSpPr>
          <p:nvPr>
            <p:ph type="title"/>
          </p:nvPr>
        </p:nvSpPr>
        <p:spPr>
          <a:xfrm>
            <a:off x="1209294" y="674975"/>
            <a:ext cx="8825659" cy="704088"/>
          </a:xfrm>
        </p:spPr>
        <p:txBody>
          <a:bodyPr/>
          <a:lstStyle/>
          <a:p>
            <a:pPr algn="ctr"/>
            <a:r>
              <a:rPr lang="en-IE" b="1" dirty="0"/>
              <a:t>Regional Skills West</a:t>
            </a:r>
            <a:endParaRPr lang="en-US" b="1" dirty="0"/>
          </a:p>
        </p:txBody>
      </p:sp>
      <p:sp>
        <p:nvSpPr>
          <p:cNvPr id="3" name="Rectangle 2">
            <a:extLst>
              <a:ext uri="{FF2B5EF4-FFF2-40B4-BE49-F238E27FC236}">
                <a16:creationId xmlns:a16="http://schemas.microsoft.com/office/drawing/2014/main" id="{03EC2EA4-23E6-8349-90E5-9B3A64888421}"/>
              </a:ext>
            </a:extLst>
          </p:cNvPr>
          <p:cNvSpPr/>
          <p:nvPr/>
        </p:nvSpPr>
        <p:spPr>
          <a:xfrm>
            <a:off x="6294049" y="2522468"/>
            <a:ext cx="5750313" cy="3170099"/>
          </a:xfrm>
          <a:prstGeom prst="rect">
            <a:avLst/>
          </a:prstGeom>
        </p:spPr>
        <p:txBody>
          <a:bodyPr wrap="square">
            <a:spAutoFit/>
          </a:bodyPr>
          <a:lstStyle/>
          <a:p>
            <a:pPr lvl="0"/>
            <a:r>
              <a:rPr lang="en-IE" sz="2800" dirty="0"/>
              <a:t>What can we do for your business?</a:t>
            </a:r>
          </a:p>
          <a:p>
            <a:pPr lvl="0"/>
            <a:endParaRPr lang="en-IE" dirty="0"/>
          </a:p>
          <a:p>
            <a:pPr marL="285750" lvl="0" indent="-285750">
              <a:buFont typeface="Arial" panose="020B0604020202020204" pitchFamily="34" charset="0"/>
              <a:buChar char="•"/>
            </a:pPr>
            <a:r>
              <a:rPr lang="en-IE" dirty="0"/>
              <a:t>Conduct a </a:t>
            </a:r>
            <a:r>
              <a:rPr lang="en-IE" b="1" dirty="0"/>
              <a:t>Free</a:t>
            </a:r>
            <a:r>
              <a:rPr lang="en-IE" dirty="0"/>
              <a:t> </a:t>
            </a:r>
            <a:r>
              <a:rPr lang="en-IE" b="1" dirty="0"/>
              <a:t>Skill Needs Analysis</a:t>
            </a:r>
            <a:endParaRPr lang="en-US" dirty="0"/>
          </a:p>
          <a:p>
            <a:pPr marL="285750" lvl="0" indent="-285750">
              <a:buFont typeface="Arial" panose="020B0604020202020204" pitchFamily="34" charset="0"/>
              <a:buChar char="•"/>
            </a:pPr>
            <a:r>
              <a:rPr lang="en-IE" dirty="0"/>
              <a:t>Provide a </a:t>
            </a:r>
            <a:r>
              <a:rPr lang="en-IE" b="1" dirty="0"/>
              <a:t>free</a:t>
            </a:r>
            <a:r>
              <a:rPr lang="en-IE" dirty="0"/>
              <a:t> </a:t>
            </a:r>
            <a:r>
              <a:rPr lang="en-IE" b="1" dirty="0"/>
              <a:t>customised training options report</a:t>
            </a:r>
          </a:p>
          <a:p>
            <a:pPr marL="285750" lvl="0" indent="-285750">
              <a:buFont typeface="Arial" panose="020B0604020202020204" pitchFamily="34" charset="0"/>
              <a:buChar char="•"/>
            </a:pPr>
            <a:r>
              <a:rPr lang="en-IE" b="1" dirty="0"/>
              <a:t>Advise on funding </a:t>
            </a:r>
            <a:r>
              <a:rPr lang="en-IE" dirty="0"/>
              <a:t>for training</a:t>
            </a:r>
          </a:p>
          <a:p>
            <a:pPr marL="285750" lvl="0" indent="-285750">
              <a:buFont typeface="Arial" panose="020B0604020202020204" pitchFamily="34" charset="0"/>
              <a:buChar char="•"/>
            </a:pPr>
            <a:r>
              <a:rPr lang="en-IE" b="1" dirty="0"/>
              <a:t>Connect you </a:t>
            </a:r>
            <a:r>
              <a:rPr lang="en-IE" dirty="0"/>
              <a:t>to the right people</a:t>
            </a:r>
          </a:p>
          <a:p>
            <a:pPr marL="285750" lvl="0" indent="-285750">
              <a:buFont typeface="Arial" panose="020B0604020202020204" pitchFamily="34" charset="0"/>
              <a:buChar char="•"/>
            </a:pPr>
            <a:r>
              <a:rPr lang="en-IE" b="1" dirty="0"/>
              <a:t>Help develop new training programmes</a:t>
            </a:r>
            <a:r>
              <a:rPr lang="en-IE" dirty="0"/>
              <a:t> to respond to specific skills gaps</a:t>
            </a:r>
          </a:p>
        </p:txBody>
      </p:sp>
      <p:sp>
        <p:nvSpPr>
          <p:cNvPr id="6" name="Rectangle 5">
            <a:extLst>
              <a:ext uri="{FF2B5EF4-FFF2-40B4-BE49-F238E27FC236}">
                <a16:creationId xmlns:a16="http://schemas.microsoft.com/office/drawing/2014/main" id="{AC418995-D5A1-7446-B997-148E66FAE592}"/>
              </a:ext>
            </a:extLst>
          </p:cNvPr>
          <p:cNvSpPr/>
          <p:nvPr/>
        </p:nvSpPr>
        <p:spPr>
          <a:xfrm>
            <a:off x="2933700" y="1383412"/>
            <a:ext cx="6096000" cy="646331"/>
          </a:xfrm>
          <a:prstGeom prst="rect">
            <a:avLst/>
          </a:prstGeom>
        </p:spPr>
        <p:txBody>
          <a:bodyPr>
            <a:spAutoFit/>
          </a:bodyPr>
          <a:lstStyle/>
          <a:p>
            <a:pPr lvl="0"/>
            <a:r>
              <a:rPr lang="en-IE" dirty="0">
                <a:solidFill>
                  <a:schemeClr val="bg1"/>
                </a:solidFill>
              </a:rPr>
              <a:t>An initiative of the Department of Further &amp; Higher Education, Research, Innovation &amp; Science </a:t>
            </a:r>
          </a:p>
        </p:txBody>
      </p:sp>
      <p:pic>
        <p:nvPicPr>
          <p:cNvPr id="12" name="Picture 11">
            <a:extLst>
              <a:ext uri="{FF2B5EF4-FFF2-40B4-BE49-F238E27FC236}">
                <a16:creationId xmlns:a16="http://schemas.microsoft.com/office/drawing/2014/main" id="{4E3CC64A-6BA5-F24D-8D01-62A3FDF353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9700" y="768036"/>
            <a:ext cx="2161400" cy="907458"/>
          </a:xfrm>
          <a:prstGeom prst="rect">
            <a:avLst/>
          </a:prstGeom>
        </p:spPr>
      </p:pic>
      <p:pic>
        <p:nvPicPr>
          <p:cNvPr id="13" name="Picture 12">
            <a:extLst>
              <a:ext uri="{FF2B5EF4-FFF2-40B4-BE49-F238E27FC236}">
                <a16:creationId xmlns:a16="http://schemas.microsoft.com/office/drawing/2014/main" id="{CC2C61F4-325D-A245-A05A-D8D6E29A4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2200" y="6003727"/>
            <a:ext cx="10414000" cy="854273"/>
          </a:xfrm>
          <a:prstGeom prst="rect">
            <a:avLst/>
          </a:prstGeom>
        </p:spPr>
      </p:pic>
      <p:sp>
        <p:nvSpPr>
          <p:cNvPr id="14" name="Rectangle 2">
            <a:extLst>
              <a:ext uri="{FF2B5EF4-FFF2-40B4-BE49-F238E27FC236}">
                <a16:creationId xmlns:a16="http://schemas.microsoft.com/office/drawing/2014/main" id="{216CC737-1ADD-F741-AFBF-D9886432B889}"/>
              </a:ext>
            </a:extLst>
          </p:cNvPr>
          <p:cNvSpPr>
            <a:spLocks noChangeArrowheads="1"/>
          </p:cNvSpPr>
          <p:nvPr/>
        </p:nvSpPr>
        <p:spPr bwMode="auto">
          <a:xfrm>
            <a:off x="642937" y="2787155"/>
            <a:ext cx="1649505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C4183B9F-D71C-A048-A4C3-4AC5980B8AF2}"/>
              </a:ext>
            </a:extLst>
          </p:cNvPr>
          <p:cNvPicPr>
            <a:picLocks noChangeAspect="1"/>
          </p:cNvPicPr>
          <p:nvPr/>
        </p:nvPicPr>
        <p:blipFill>
          <a:blip r:embed="rId5"/>
          <a:stretch>
            <a:fillRect/>
          </a:stretch>
        </p:blipFill>
        <p:spPr>
          <a:xfrm>
            <a:off x="685732" y="2855425"/>
            <a:ext cx="5216007" cy="2725784"/>
          </a:xfrm>
          <a:prstGeom prst="rect">
            <a:avLst/>
          </a:prstGeom>
        </p:spPr>
      </p:pic>
    </p:spTree>
    <p:extLst>
      <p:ext uri="{BB962C8B-B14F-4D97-AF65-F5344CB8AC3E}">
        <p14:creationId xmlns:p14="http://schemas.microsoft.com/office/powerpoint/2010/main" val="70044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8828-B35B-064E-9326-8CCB6129C649}"/>
              </a:ext>
            </a:extLst>
          </p:cNvPr>
          <p:cNvSpPr>
            <a:spLocks noGrp="1"/>
          </p:cNvSpPr>
          <p:nvPr>
            <p:ph type="title"/>
          </p:nvPr>
        </p:nvSpPr>
        <p:spPr/>
        <p:txBody>
          <a:bodyPr/>
          <a:lstStyle/>
          <a:p>
            <a:r>
              <a:rPr lang="en-IE" dirty="0"/>
              <a:t>Q &amp; A Session</a:t>
            </a:r>
            <a:r>
              <a:rPr lang="en-US" dirty="0"/>
              <a:t/>
            </a:r>
            <a:br>
              <a:rPr lang="en-US" dirty="0"/>
            </a:br>
            <a:endParaRPr lang="en-US" dirty="0"/>
          </a:p>
        </p:txBody>
      </p:sp>
      <p:pic>
        <p:nvPicPr>
          <p:cNvPr id="4" name="Picture 3">
            <a:extLst>
              <a:ext uri="{FF2B5EF4-FFF2-40B4-BE49-F238E27FC236}">
                <a16:creationId xmlns:a16="http://schemas.microsoft.com/office/drawing/2014/main" id="{54E46D9B-16D9-2846-B7D4-EEB4578E21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94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4800" b="1" dirty="0">
              <a:solidFill>
                <a:schemeClr val="bg1"/>
              </a:solidFill>
              <a:latin typeface="Arial Black" panose="020B0604020202020204" pitchFamily="34" charset="0"/>
              <a:cs typeface="Arial Black" panose="020B0604020202020204" pitchFamily="34" charset="0"/>
            </a:endParaRPr>
          </a:p>
        </p:txBody>
      </p:sp>
      <p:grpSp>
        <p:nvGrpSpPr>
          <p:cNvPr id="2" name="Group 1">
            <a:extLst>
              <a:ext uri="{FF2B5EF4-FFF2-40B4-BE49-F238E27FC236}">
                <a16:creationId xmlns:a16="http://schemas.microsoft.com/office/drawing/2014/main" id="{51B3E735-1C62-C545-8DCA-379039DE741E}"/>
              </a:ext>
            </a:extLst>
          </p:cNvPr>
          <p:cNvGrpSpPr/>
          <p:nvPr/>
        </p:nvGrpSpPr>
        <p:grpSpPr>
          <a:xfrm>
            <a:off x="2310947" y="1074656"/>
            <a:ext cx="6512417" cy="6171453"/>
            <a:chOff x="2310947" y="1074656"/>
            <a:chExt cx="6512417" cy="6171453"/>
          </a:xfrm>
        </p:grpSpPr>
        <p:pic>
          <p:nvPicPr>
            <p:cNvPr id="14" name="Picture 13">
              <a:extLst>
                <a:ext uri="{FF2B5EF4-FFF2-40B4-BE49-F238E27FC236}">
                  <a16:creationId xmlns:a16="http://schemas.microsoft.com/office/drawing/2014/main" id="{C8DA1704-B349-6B43-8ECD-251FCAA7E4CA}"/>
                </a:ext>
              </a:extLst>
            </p:cNvPr>
            <p:cNvPicPr>
              <a:picLocks noChangeAspect="1"/>
            </p:cNvPicPr>
            <p:nvPr/>
          </p:nvPicPr>
          <p:blipFill>
            <a:blip r:embed="rId4"/>
            <a:stretch>
              <a:fillRect/>
            </a:stretch>
          </p:blipFill>
          <p:spPr>
            <a:xfrm>
              <a:off x="2310947" y="1074656"/>
              <a:ext cx="6512417" cy="6171453"/>
            </a:xfrm>
            <a:prstGeom prst="rect">
              <a:avLst/>
            </a:prstGeom>
          </p:spPr>
        </p:pic>
        <p:sp>
          <p:nvSpPr>
            <p:cNvPr id="15" name="WHO’S GOT…">
              <a:extLst>
                <a:ext uri="{FF2B5EF4-FFF2-40B4-BE49-F238E27FC236}">
                  <a16:creationId xmlns:a16="http://schemas.microsoft.com/office/drawing/2014/main" id="{890B8ACD-3BA0-4444-86F4-27CF93E1A908}"/>
                </a:ext>
              </a:extLst>
            </p:cNvPr>
            <p:cNvSpPr txBox="1">
              <a:spLocks/>
            </p:cNvSpPr>
            <p:nvPr/>
          </p:nvSpPr>
          <p:spPr>
            <a:xfrm>
              <a:off x="3509790" y="2149312"/>
              <a:ext cx="5172420" cy="15224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dirty="0">
                  <a:solidFill>
                    <a:schemeClr val="accent1"/>
                  </a:solidFill>
                  <a:latin typeface="Arial" panose="020B0604020202020204" pitchFamily="34" charset="0"/>
                  <a:cs typeface="Arial" panose="020B0604020202020204" pitchFamily="34" charset="0"/>
                </a:rPr>
                <a:t>EVERY CONTACT COUNTS!!!!</a:t>
              </a:r>
              <a:endParaRPr lang="en-IE" sz="2400"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644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30406"/>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948813" y="1966453"/>
            <a:ext cx="10268686" cy="117585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dirty="0">
                <a:solidFill>
                  <a:schemeClr val="bg1"/>
                </a:solidFill>
                <a:latin typeface="Arial" panose="020B0604020202020204" pitchFamily="34" charset="0"/>
                <a:cs typeface="Arial" panose="020B0604020202020204" pitchFamily="34" charset="0"/>
              </a:rPr>
              <a:t>EVERY TIME WE MET/SPEAK TO SOMEONE </a:t>
            </a:r>
          </a:p>
        </p:txBody>
      </p:sp>
      <p:sp>
        <p:nvSpPr>
          <p:cNvPr id="12" name="WHO’S GOT…">
            <a:extLst>
              <a:ext uri="{FF2B5EF4-FFF2-40B4-BE49-F238E27FC236}">
                <a16:creationId xmlns:a16="http://schemas.microsoft.com/office/drawing/2014/main" id="{28BD9D32-CD11-D74E-BD6B-0F1259D80F01}"/>
              </a:ext>
            </a:extLst>
          </p:cNvPr>
          <p:cNvSpPr txBox="1">
            <a:spLocks/>
          </p:cNvSpPr>
          <p:nvPr/>
        </p:nvSpPr>
        <p:spPr>
          <a:xfrm>
            <a:off x="663677" y="2808927"/>
            <a:ext cx="10028527" cy="130095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r>
              <a:rPr lang="en-IE" sz="4400" b="1" dirty="0">
                <a:solidFill>
                  <a:schemeClr val="accent5">
                    <a:lumMod val="60000"/>
                    <a:lumOff val="40000"/>
                  </a:schemeClr>
                </a:solidFill>
                <a:latin typeface="Arial" panose="020B0604020202020204" pitchFamily="34" charset="0"/>
                <a:cs typeface="Arial" panose="020B0604020202020204" pitchFamily="34" charset="0"/>
              </a:rPr>
              <a:t>WE CREATE A REACTION </a:t>
            </a:r>
            <a:endParaRPr lang="en-IE" sz="3900" dirty="0">
              <a:solidFill>
                <a:schemeClr val="bg1"/>
              </a:solidFill>
              <a:latin typeface="Arial" panose="020B0604020202020204" pitchFamily="34" charset="0"/>
              <a:cs typeface="Arial" panose="020B0604020202020204" pitchFamily="34" charset="0"/>
            </a:endParaRPr>
          </a:p>
        </p:txBody>
      </p:sp>
      <p:sp>
        <p:nvSpPr>
          <p:cNvPr id="13" name="WHO’S GOT…">
            <a:extLst>
              <a:ext uri="{FF2B5EF4-FFF2-40B4-BE49-F238E27FC236}">
                <a16:creationId xmlns:a16="http://schemas.microsoft.com/office/drawing/2014/main" id="{E67151A5-89BA-FF43-AA4C-F39275BA450F}"/>
              </a:ext>
            </a:extLst>
          </p:cNvPr>
          <p:cNvSpPr txBox="1">
            <a:spLocks/>
          </p:cNvSpPr>
          <p:nvPr/>
        </p:nvSpPr>
        <p:spPr>
          <a:xfrm>
            <a:off x="986979" y="3664331"/>
            <a:ext cx="9887497" cy="192530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endParaRPr lang="en-IE" sz="4300" b="1" dirty="0">
              <a:solidFill>
                <a:schemeClr val="accent5">
                  <a:lumMod val="60000"/>
                  <a:lumOff val="40000"/>
                </a:schemeClr>
              </a:solidFill>
              <a:latin typeface="Arial" panose="020B0604020202020204" pitchFamily="34" charset="0"/>
              <a:cs typeface="Arial" panose="020B0604020202020204" pitchFamily="34" charset="0"/>
            </a:endParaRPr>
          </a:p>
          <a:p>
            <a:r>
              <a:rPr lang="en-IE" sz="4800" b="1" dirty="0">
                <a:solidFill>
                  <a:schemeClr val="accent5">
                    <a:lumMod val="60000"/>
                    <a:lumOff val="40000"/>
                  </a:schemeClr>
                </a:solidFill>
                <a:latin typeface="Arial" panose="020B0604020202020204" pitchFamily="34" charset="0"/>
                <a:cs typeface="Arial" panose="020B0604020202020204" pitchFamily="34" charset="0"/>
              </a:rPr>
              <a:t>POSITIVE</a:t>
            </a:r>
            <a:r>
              <a:rPr lang="en-IE" sz="4300" b="1" dirty="0">
                <a:solidFill>
                  <a:schemeClr val="bg1"/>
                </a:solidFill>
                <a:latin typeface="Arial" panose="020B0604020202020204" pitchFamily="34" charset="0"/>
                <a:cs typeface="Arial" panose="020B0604020202020204" pitchFamily="34" charset="0"/>
              </a:rPr>
              <a:t> OR </a:t>
            </a:r>
            <a:r>
              <a:rPr lang="en-IE" sz="4800" b="1" dirty="0">
                <a:solidFill>
                  <a:schemeClr val="accent5">
                    <a:lumMod val="60000"/>
                    <a:lumOff val="40000"/>
                  </a:schemeClr>
                </a:solidFill>
                <a:latin typeface="Arial" panose="020B0604020202020204" pitchFamily="34" charset="0"/>
                <a:cs typeface="Arial" panose="020B0604020202020204" pitchFamily="34" charset="0"/>
              </a:rPr>
              <a:t>NEGATIVE</a:t>
            </a:r>
            <a:endParaRPr lang="en-IE" sz="4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4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6" name="Oval 5">
            <a:extLst>
              <a:ext uri="{FF2B5EF4-FFF2-40B4-BE49-F238E27FC236}">
                <a16:creationId xmlns:a16="http://schemas.microsoft.com/office/drawing/2014/main" id="{426D7917-689D-0240-BBAA-C3811E02499A}"/>
              </a:ext>
            </a:extLst>
          </p:cNvPr>
          <p:cNvSpPr/>
          <p:nvPr/>
        </p:nvSpPr>
        <p:spPr>
          <a:xfrm>
            <a:off x="3271520" y="1143001"/>
            <a:ext cx="4898855" cy="4703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latin typeface="Arial" panose="020B0604020202020204" pitchFamily="34" charset="0"/>
                <a:cs typeface="Arial" panose="020B0604020202020204" pitchFamily="34" charset="0"/>
              </a:rPr>
              <a:t>50%</a:t>
            </a:r>
          </a:p>
        </p:txBody>
      </p:sp>
    </p:spTree>
    <p:extLst>
      <p:ext uri="{BB962C8B-B14F-4D97-AF65-F5344CB8AC3E}">
        <p14:creationId xmlns:p14="http://schemas.microsoft.com/office/powerpoint/2010/main" val="6211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30406"/>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948813" y="1966453"/>
            <a:ext cx="10268686" cy="117585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dirty="0">
                <a:solidFill>
                  <a:schemeClr val="bg1"/>
                </a:solidFill>
                <a:latin typeface="Arial" panose="020B0604020202020204" pitchFamily="34" charset="0"/>
                <a:cs typeface="Arial" panose="020B0604020202020204" pitchFamily="34" charset="0"/>
              </a:rPr>
              <a:t>EVERY TIME WE MET/SPEAK TO SOMEONE </a:t>
            </a:r>
          </a:p>
        </p:txBody>
      </p:sp>
      <p:sp>
        <p:nvSpPr>
          <p:cNvPr id="12" name="WHO’S GOT…">
            <a:extLst>
              <a:ext uri="{FF2B5EF4-FFF2-40B4-BE49-F238E27FC236}">
                <a16:creationId xmlns:a16="http://schemas.microsoft.com/office/drawing/2014/main" id="{28BD9D32-CD11-D74E-BD6B-0F1259D80F01}"/>
              </a:ext>
            </a:extLst>
          </p:cNvPr>
          <p:cNvSpPr txBox="1">
            <a:spLocks/>
          </p:cNvSpPr>
          <p:nvPr/>
        </p:nvSpPr>
        <p:spPr>
          <a:xfrm>
            <a:off x="663677" y="2808927"/>
            <a:ext cx="10028527" cy="130095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r>
              <a:rPr lang="en-IE" sz="4400" b="1" dirty="0">
                <a:solidFill>
                  <a:schemeClr val="accent5">
                    <a:lumMod val="60000"/>
                    <a:lumOff val="40000"/>
                  </a:schemeClr>
                </a:solidFill>
                <a:latin typeface="Arial" panose="020B0604020202020204" pitchFamily="34" charset="0"/>
                <a:cs typeface="Arial" panose="020B0604020202020204" pitchFamily="34" charset="0"/>
              </a:rPr>
              <a:t>OPPORTUNITY</a:t>
            </a:r>
            <a:r>
              <a:rPr lang="en-IE" sz="3900" b="1" dirty="0">
                <a:solidFill>
                  <a:schemeClr val="bg1"/>
                </a:solidFill>
                <a:latin typeface="Arial" panose="020B0604020202020204" pitchFamily="34" charset="0"/>
                <a:cs typeface="Arial" panose="020B0604020202020204" pitchFamily="34" charset="0"/>
              </a:rPr>
              <a:t> &amp; </a:t>
            </a:r>
            <a:r>
              <a:rPr lang="en-IE" sz="4400" b="1" dirty="0">
                <a:solidFill>
                  <a:schemeClr val="accent5">
                    <a:lumMod val="60000"/>
                    <a:lumOff val="40000"/>
                  </a:schemeClr>
                </a:solidFill>
                <a:latin typeface="Arial" panose="020B0604020202020204" pitchFamily="34" charset="0"/>
                <a:cs typeface="Arial" panose="020B0604020202020204" pitchFamily="34" charset="0"/>
              </a:rPr>
              <a:t>ABILITY</a:t>
            </a:r>
            <a:r>
              <a:rPr lang="en-IE" sz="3900" b="1" dirty="0">
                <a:solidFill>
                  <a:schemeClr val="bg1"/>
                </a:solidFill>
                <a:latin typeface="Arial" panose="020B0604020202020204" pitchFamily="34" charset="0"/>
                <a:cs typeface="Arial" panose="020B0604020202020204" pitchFamily="34" charset="0"/>
              </a:rPr>
              <a:t> TO</a:t>
            </a:r>
            <a:endParaRPr lang="en-IE" sz="3900" dirty="0">
              <a:solidFill>
                <a:schemeClr val="bg1"/>
              </a:solidFill>
              <a:latin typeface="Arial" panose="020B0604020202020204" pitchFamily="34" charset="0"/>
              <a:cs typeface="Arial" panose="020B0604020202020204" pitchFamily="34" charset="0"/>
            </a:endParaRPr>
          </a:p>
        </p:txBody>
      </p:sp>
      <p:sp>
        <p:nvSpPr>
          <p:cNvPr id="13" name="WHO’S GOT…">
            <a:extLst>
              <a:ext uri="{FF2B5EF4-FFF2-40B4-BE49-F238E27FC236}">
                <a16:creationId xmlns:a16="http://schemas.microsoft.com/office/drawing/2014/main" id="{E67151A5-89BA-FF43-AA4C-F39275BA450F}"/>
              </a:ext>
            </a:extLst>
          </p:cNvPr>
          <p:cNvSpPr txBox="1">
            <a:spLocks/>
          </p:cNvSpPr>
          <p:nvPr/>
        </p:nvSpPr>
        <p:spPr>
          <a:xfrm>
            <a:off x="986979" y="3664331"/>
            <a:ext cx="9887497" cy="1925307"/>
          </a:xfrm>
          <a:prstGeom prst="rect">
            <a:avLst/>
          </a:prstGeom>
        </p:spPr>
        <p:txBody>
          <a:bodyPr vert="horz" lIns="91440" tIns="45720" rIns="91440" bIns="45720" rtlCol="0" anchor="t">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endParaRPr lang="en-IE" sz="4300" b="1" dirty="0">
              <a:solidFill>
                <a:schemeClr val="accent5">
                  <a:lumMod val="60000"/>
                  <a:lumOff val="40000"/>
                </a:schemeClr>
              </a:solidFill>
              <a:latin typeface="Arial" panose="020B0604020202020204" pitchFamily="34" charset="0"/>
              <a:cs typeface="Arial" panose="020B0604020202020204" pitchFamily="34" charset="0"/>
            </a:endParaRPr>
          </a:p>
          <a:p>
            <a:r>
              <a:rPr lang="en-IE" sz="4800" b="1" dirty="0">
                <a:solidFill>
                  <a:schemeClr val="accent5">
                    <a:lumMod val="60000"/>
                    <a:lumOff val="40000"/>
                  </a:schemeClr>
                </a:solidFill>
                <a:latin typeface="Arial" panose="020B0604020202020204" pitchFamily="34" charset="0"/>
                <a:cs typeface="Arial" panose="020B0604020202020204" pitchFamily="34" charset="0"/>
              </a:rPr>
              <a:t>PERSUADE</a:t>
            </a:r>
            <a:r>
              <a:rPr lang="en-IE" sz="4300" b="1" dirty="0">
                <a:solidFill>
                  <a:schemeClr val="bg1"/>
                </a:solidFill>
                <a:latin typeface="Arial" panose="020B0604020202020204" pitchFamily="34" charset="0"/>
                <a:cs typeface="Arial" panose="020B0604020202020204" pitchFamily="34" charset="0"/>
              </a:rPr>
              <a:t> &amp; </a:t>
            </a:r>
            <a:r>
              <a:rPr lang="en-IE" sz="4800" b="1" dirty="0">
                <a:solidFill>
                  <a:schemeClr val="accent5">
                    <a:lumMod val="60000"/>
                    <a:lumOff val="40000"/>
                  </a:schemeClr>
                </a:solidFill>
                <a:latin typeface="Arial" panose="020B0604020202020204" pitchFamily="34" charset="0"/>
                <a:cs typeface="Arial" panose="020B0604020202020204" pitchFamily="34" charset="0"/>
              </a:rPr>
              <a:t>INFLUENCE</a:t>
            </a:r>
            <a:r>
              <a:rPr lang="en-IE" sz="4300" b="1" dirty="0">
                <a:solidFill>
                  <a:schemeClr val="bg1"/>
                </a:solidFill>
                <a:latin typeface="Arial" panose="020B0604020202020204" pitchFamily="34" charset="0"/>
                <a:cs typeface="Arial" panose="020B0604020202020204" pitchFamily="34" charset="0"/>
              </a:rPr>
              <a:t> OTHERS</a:t>
            </a:r>
            <a:endParaRPr lang="en-IE" sz="4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6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4800" b="1" dirty="0">
              <a:solidFill>
                <a:schemeClr val="bg1"/>
              </a:solidFill>
              <a:latin typeface="Arial Black" panose="020B0604020202020204" pitchFamily="34" charset="0"/>
              <a:cs typeface="Arial Black" panose="020B0604020202020204" pitchFamily="34" charset="0"/>
            </a:endParaRPr>
          </a:p>
        </p:txBody>
      </p:sp>
      <p:grpSp>
        <p:nvGrpSpPr>
          <p:cNvPr id="2" name="Group 1">
            <a:extLst>
              <a:ext uri="{FF2B5EF4-FFF2-40B4-BE49-F238E27FC236}">
                <a16:creationId xmlns:a16="http://schemas.microsoft.com/office/drawing/2014/main" id="{51B3E735-1C62-C545-8DCA-379039DE741E}"/>
              </a:ext>
            </a:extLst>
          </p:cNvPr>
          <p:cNvGrpSpPr/>
          <p:nvPr/>
        </p:nvGrpSpPr>
        <p:grpSpPr>
          <a:xfrm>
            <a:off x="2310947" y="1074656"/>
            <a:ext cx="6512417" cy="6171453"/>
            <a:chOff x="2310947" y="1074656"/>
            <a:chExt cx="6512417" cy="6171453"/>
          </a:xfrm>
        </p:grpSpPr>
        <p:pic>
          <p:nvPicPr>
            <p:cNvPr id="14" name="Picture 13">
              <a:extLst>
                <a:ext uri="{FF2B5EF4-FFF2-40B4-BE49-F238E27FC236}">
                  <a16:creationId xmlns:a16="http://schemas.microsoft.com/office/drawing/2014/main" id="{C8DA1704-B349-6B43-8ECD-251FCAA7E4CA}"/>
                </a:ext>
              </a:extLst>
            </p:cNvPr>
            <p:cNvPicPr>
              <a:picLocks noChangeAspect="1"/>
            </p:cNvPicPr>
            <p:nvPr/>
          </p:nvPicPr>
          <p:blipFill>
            <a:blip r:embed="rId4"/>
            <a:stretch>
              <a:fillRect/>
            </a:stretch>
          </p:blipFill>
          <p:spPr>
            <a:xfrm>
              <a:off x="2310947" y="1074656"/>
              <a:ext cx="6512417" cy="6171453"/>
            </a:xfrm>
            <a:prstGeom prst="rect">
              <a:avLst/>
            </a:prstGeom>
          </p:spPr>
        </p:pic>
        <p:sp>
          <p:nvSpPr>
            <p:cNvPr id="15" name="WHO’S GOT…">
              <a:extLst>
                <a:ext uri="{FF2B5EF4-FFF2-40B4-BE49-F238E27FC236}">
                  <a16:creationId xmlns:a16="http://schemas.microsoft.com/office/drawing/2014/main" id="{890B8ACD-3BA0-4444-86F4-27CF93E1A908}"/>
                </a:ext>
              </a:extLst>
            </p:cNvPr>
            <p:cNvSpPr txBox="1">
              <a:spLocks/>
            </p:cNvSpPr>
            <p:nvPr/>
          </p:nvSpPr>
          <p:spPr>
            <a:xfrm>
              <a:off x="3509790" y="2149312"/>
              <a:ext cx="5172420" cy="15224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dirty="0">
                  <a:solidFill>
                    <a:schemeClr val="accent1"/>
                  </a:solidFill>
                  <a:latin typeface="Arial" panose="020B0604020202020204" pitchFamily="34" charset="0"/>
                  <a:cs typeface="Arial" panose="020B0604020202020204" pitchFamily="34" charset="0"/>
                </a:rPr>
                <a:t>WHATS IS LIKE TO EXPERIENCE YOU?</a:t>
              </a:r>
              <a:endParaRPr lang="en-IE" sz="2400"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6579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4800" b="1" dirty="0">
              <a:solidFill>
                <a:schemeClr val="bg1"/>
              </a:solidFill>
              <a:latin typeface="Arial Black" panose="020B0604020202020204" pitchFamily="34" charset="0"/>
              <a:cs typeface="Arial Black" panose="020B0604020202020204" pitchFamily="34" charset="0"/>
            </a:endParaRPr>
          </a:p>
        </p:txBody>
      </p:sp>
      <p:grpSp>
        <p:nvGrpSpPr>
          <p:cNvPr id="2" name="Group 1">
            <a:extLst>
              <a:ext uri="{FF2B5EF4-FFF2-40B4-BE49-F238E27FC236}">
                <a16:creationId xmlns:a16="http://schemas.microsoft.com/office/drawing/2014/main" id="{51B3E735-1C62-C545-8DCA-379039DE741E}"/>
              </a:ext>
            </a:extLst>
          </p:cNvPr>
          <p:cNvGrpSpPr/>
          <p:nvPr/>
        </p:nvGrpSpPr>
        <p:grpSpPr>
          <a:xfrm>
            <a:off x="2310947" y="1074656"/>
            <a:ext cx="6512417" cy="6171453"/>
            <a:chOff x="2310947" y="1074656"/>
            <a:chExt cx="6512417" cy="6171453"/>
          </a:xfrm>
        </p:grpSpPr>
        <p:pic>
          <p:nvPicPr>
            <p:cNvPr id="14" name="Picture 13">
              <a:extLst>
                <a:ext uri="{FF2B5EF4-FFF2-40B4-BE49-F238E27FC236}">
                  <a16:creationId xmlns:a16="http://schemas.microsoft.com/office/drawing/2014/main" id="{C8DA1704-B349-6B43-8ECD-251FCAA7E4CA}"/>
                </a:ext>
              </a:extLst>
            </p:cNvPr>
            <p:cNvPicPr>
              <a:picLocks noChangeAspect="1"/>
            </p:cNvPicPr>
            <p:nvPr/>
          </p:nvPicPr>
          <p:blipFill>
            <a:blip r:embed="rId4"/>
            <a:stretch>
              <a:fillRect/>
            </a:stretch>
          </p:blipFill>
          <p:spPr>
            <a:xfrm>
              <a:off x="2310947" y="1074656"/>
              <a:ext cx="6512417" cy="6171453"/>
            </a:xfrm>
            <a:prstGeom prst="rect">
              <a:avLst/>
            </a:prstGeom>
          </p:spPr>
        </p:pic>
        <p:sp>
          <p:nvSpPr>
            <p:cNvPr id="15" name="WHO’S GOT…">
              <a:extLst>
                <a:ext uri="{FF2B5EF4-FFF2-40B4-BE49-F238E27FC236}">
                  <a16:creationId xmlns:a16="http://schemas.microsoft.com/office/drawing/2014/main" id="{890B8ACD-3BA0-4444-86F4-27CF93E1A908}"/>
                </a:ext>
              </a:extLst>
            </p:cNvPr>
            <p:cNvSpPr txBox="1">
              <a:spLocks/>
            </p:cNvSpPr>
            <p:nvPr/>
          </p:nvSpPr>
          <p:spPr>
            <a:xfrm>
              <a:off x="4269346" y="1983346"/>
              <a:ext cx="3921617" cy="21958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dirty="0">
                  <a:solidFill>
                    <a:schemeClr val="accent1"/>
                  </a:solidFill>
                  <a:latin typeface="Arial" panose="020B0604020202020204" pitchFamily="34" charset="0"/>
                  <a:cs typeface="Arial" panose="020B0604020202020204" pitchFamily="34" charset="0"/>
                </a:rPr>
                <a:t>WHATS IT LIKE TO BE ON THE OTHER END OF  YOU?</a:t>
              </a:r>
              <a:endParaRPr lang="en-IE" sz="2400"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1464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grpSp>
        <p:nvGrpSpPr>
          <p:cNvPr id="11" name="Group 10">
            <a:extLst>
              <a:ext uri="{FF2B5EF4-FFF2-40B4-BE49-F238E27FC236}">
                <a16:creationId xmlns:a16="http://schemas.microsoft.com/office/drawing/2014/main" id="{37DE6366-5948-5B42-8C36-F497A8D3E7AF}"/>
              </a:ext>
            </a:extLst>
          </p:cNvPr>
          <p:cNvGrpSpPr/>
          <p:nvPr/>
        </p:nvGrpSpPr>
        <p:grpSpPr>
          <a:xfrm>
            <a:off x="457200" y="52233"/>
            <a:ext cx="9984929" cy="7646959"/>
            <a:chOff x="4137102" y="728709"/>
            <a:chExt cx="9984929" cy="7646959"/>
          </a:xfrm>
        </p:grpSpPr>
        <p:pic>
          <p:nvPicPr>
            <p:cNvPr id="12" name="Picture 11">
              <a:extLst>
                <a:ext uri="{FF2B5EF4-FFF2-40B4-BE49-F238E27FC236}">
                  <a16:creationId xmlns:a16="http://schemas.microsoft.com/office/drawing/2014/main" id="{23191B6A-7B3F-1345-A034-680E3ECCB688}"/>
                </a:ext>
              </a:extLst>
            </p:cNvPr>
            <p:cNvPicPr>
              <a:picLocks noChangeAspect="1"/>
            </p:cNvPicPr>
            <p:nvPr/>
          </p:nvPicPr>
          <p:blipFill>
            <a:blip r:embed="rId4"/>
            <a:stretch>
              <a:fillRect/>
            </a:stretch>
          </p:blipFill>
          <p:spPr>
            <a:xfrm>
              <a:off x="4137102" y="728709"/>
              <a:ext cx="9984929" cy="7646959"/>
            </a:xfrm>
            <a:prstGeom prst="rect">
              <a:avLst/>
            </a:prstGeom>
          </p:spPr>
        </p:pic>
        <p:sp>
          <p:nvSpPr>
            <p:cNvPr id="13" name="TextBox 12">
              <a:extLst>
                <a:ext uri="{FF2B5EF4-FFF2-40B4-BE49-F238E27FC236}">
                  <a16:creationId xmlns:a16="http://schemas.microsoft.com/office/drawing/2014/main" id="{8E67B1E8-4D1D-AB42-8687-16F052C341B7}"/>
                </a:ext>
              </a:extLst>
            </p:cNvPr>
            <p:cNvSpPr txBox="1"/>
            <p:nvPr/>
          </p:nvSpPr>
          <p:spPr>
            <a:xfrm>
              <a:off x="6482576" y="1702456"/>
              <a:ext cx="7118025" cy="2862322"/>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WHAT WOULD YOU LIKE THEM TO EXPERIENCE!</a:t>
              </a:r>
              <a:endParaRPr lang="en-US" sz="6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635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E41A-3A7C-7C41-A1F0-95C27C4B7818}"/>
              </a:ext>
            </a:extLst>
          </p:cNvPr>
          <p:cNvSpPr>
            <a:spLocks noGrp="1"/>
          </p:cNvSpPr>
          <p:nvPr>
            <p:ph type="title"/>
          </p:nvPr>
        </p:nvSpPr>
        <p:spPr>
          <a:xfrm>
            <a:off x="1204166" y="765502"/>
            <a:ext cx="8825659" cy="704088"/>
          </a:xfrm>
        </p:spPr>
        <p:txBody>
          <a:bodyPr/>
          <a:lstStyle/>
          <a:p>
            <a:r>
              <a:rPr lang="en-US" dirty="0"/>
              <a:t>Sales Professionals Network</a:t>
            </a:r>
          </a:p>
        </p:txBody>
      </p:sp>
      <p:pic>
        <p:nvPicPr>
          <p:cNvPr id="3" name="Picture 2">
            <a:extLst>
              <a:ext uri="{FF2B5EF4-FFF2-40B4-BE49-F238E27FC236}">
                <a16:creationId xmlns:a16="http://schemas.microsoft.com/office/drawing/2014/main" id="{49EBA5DB-21ED-1343-B5D0-79C6F9B355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57875"/>
            <a:ext cx="12192000" cy="1000125"/>
          </a:xfrm>
          <a:prstGeom prst="rect">
            <a:avLst/>
          </a:prstGeom>
        </p:spPr>
      </p:pic>
      <p:sp>
        <p:nvSpPr>
          <p:cNvPr id="4" name="Rectangle 3">
            <a:extLst>
              <a:ext uri="{FF2B5EF4-FFF2-40B4-BE49-F238E27FC236}">
                <a16:creationId xmlns:a16="http://schemas.microsoft.com/office/drawing/2014/main" id="{91767671-E486-C24D-842C-60BCA5255D99}"/>
              </a:ext>
            </a:extLst>
          </p:cNvPr>
          <p:cNvSpPr/>
          <p:nvPr/>
        </p:nvSpPr>
        <p:spPr>
          <a:xfrm>
            <a:off x="1855998" y="1459031"/>
            <a:ext cx="6096000" cy="369332"/>
          </a:xfrm>
          <a:prstGeom prst="rect">
            <a:avLst/>
          </a:prstGeom>
        </p:spPr>
        <p:txBody>
          <a:bodyPr>
            <a:spAutoFit/>
          </a:bodyPr>
          <a:lstStyle/>
          <a:p>
            <a:pPr lvl="0"/>
            <a:r>
              <a:rPr lang="en-IE" dirty="0">
                <a:solidFill>
                  <a:schemeClr val="bg1"/>
                </a:solidFill>
              </a:rPr>
              <a:t>Brought to you by Regional Skills West</a:t>
            </a:r>
          </a:p>
        </p:txBody>
      </p:sp>
      <p:sp>
        <p:nvSpPr>
          <p:cNvPr id="5" name="Rectangle 4">
            <a:extLst>
              <a:ext uri="{FF2B5EF4-FFF2-40B4-BE49-F238E27FC236}">
                <a16:creationId xmlns:a16="http://schemas.microsoft.com/office/drawing/2014/main" id="{C548902C-0289-9247-8942-B98C1248FEDB}"/>
              </a:ext>
            </a:extLst>
          </p:cNvPr>
          <p:cNvSpPr/>
          <p:nvPr/>
        </p:nvSpPr>
        <p:spPr>
          <a:xfrm>
            <a:off x="550440" y="2550457"/>
            <a:ext cx="7093373" cy="2862322"/>
          </a:xfrm>
          <a:prstGeom prst="rect">
            <a:avLst/>
          </a:prstGeom>
        </p:spPr>
        <p:txBody>
          <a:bodyPr wrap="square">
            <a:spAutoFit/>
          </a:bodyPr>
          <a:lstStyle/>
          <a:p>
            <a:endParaRPr lang="en-IE" dirty="0"/>
          </a:p>
          <a:p>
            <a:pPr marL="285750" indent="-285750">
              <a:buFont typeface="Arial" panose="020B0604020202020204" pitchFamily="34" charset="0"/>
              <a:buChar char="•"/>
            </a:pPr>
            <a:r>
              <a:rPr lang="en-IE" dirty="0"/>
              <a:t> A space for those working in sales or marketing in the West to </a:t>
            </a:r>
            <a:r>
              <a:rPr lang="en-IE" b="1" dirty="0"/>
              <a:t>connect and build sales expertise</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Also to inform the development of future </a:t>
            </a:r>
            <a:r>
              <a:rPr lang="en-IE" b="1" dirty="0"/>
              <a:t>courses in sales</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IE" dirty="0"/>
              <a:t>Build a </a:t>
            </a:r>
            <a:r>
              <a:rPr lang="en-IE" b="1" dirty="0"/>
              <a:t>coordinated approach to sales team talent development </a:t>
            </a:r>
            <a:r>
              <a:rPr lang="en-IE" dirty="0"/>
              <a:t>between industry and third level education and training providers, as well as between sales and marketing teams</a:t>
            </a:r>
            <a:endParaRPr lang="en-IE" dirty="0">
              <a:effectLst/>
            </a:endParaRPr>
          </a:p>
        </p:txBody>
      </p:sp>
      <p:pic>
        <p:nvPicPr>
          <p:cNvPr id="6" name="Picture 5">
            <a:extLst>
              <a:ext uri="{FF2B5EF4-FFF2-40B4-BE49-F238E27FC236}">
                <a16:creationId xmlns:a16="http://schemas.microsoft.com/office/drawing/2014/main" id="{D1A974B1-4DFB-3E41-A760-408146570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6960" y="643572"/>
            <a:ext cx="2803121" cy="1184791"/>
          </a:xfrm>
          <a:prstGeom prst="rect">
            <a:avLst/>
          </a:prstGeom>
        </p:spPr>
      </p:pic>
      <p:pic>
        <p:nvPicPr>
          <p:cNvPr id="9" name="Picture 8">
            <a:extLst>
              <a:ext uri="{FF2B5EF4-FFF2-40B4-BE49-F238E27FC236}">
                <a16:creationId xmlns:a16="http://schemas.microsoft.com/office/drawing/2014/main" id="{2A30BEF4-F985-C341-A741-B92379369F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43900" y="2729020"/>
            <a:ext cx="3254321" cy="2770082"/>
          </a:xfrm>
          <a:prstGeom prst="rect">
            <a:avLst/>
          </a:prstGeom>
        </p:spPr>
      </p:pic>
    </p:spTree>
    <p:extLst>
      <p:ext uri="{BB962C8B-B14F-4D97-AF65-F5344CB8AC3E}">
        <p14:creationId xmlns:p14="http://schemas.microsoft.com/office/powerpoint/2010/main" val="3141731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4800" b="1" dirty="0">
              <a:solidFill>
                <a:schemeClr val="bg1"/>
              </a:solidFill>
              <a:latin typeface="Arial Black" panose="020B0604020202020204" pitchFamily="34" charset="0"/>
              <a:cs typeface="Arial Black" panose="020B0604020202020204" pitchFamily="34" charset="0"/>
            </a:endParaRPr>
          </a:p>
        </p:txBody>
      </p:sp>
      <p:grpSp>
        <p:nvGrpSpPr>
          <p:cNvPr id="2" name="Group 1">
            <a:extLst>
              <a:ext uri="{FF2B5EF4-FFF2-40B4-BE49-F238E27FC236}">
                <a16:creationId xmlns:a16="http://schemas.microsoft.com/office/drawing/2014/main" id="{51B3E735-1C62-C545-8DCA-379039DE741E}"/>
              </a:ext>
            </a:extLst>
          </p:cNvPr>
          <p:cNvGrpSpPr/>
          <p:nvPr/>
        </p:nvGrpSpPr>
        <p:grpSpPr>
          <a:xfrm>
            <a:off x="2310947" y="1074656"/>
            <a:ext cx="6512417" cy="6171453"/>
            <a:chOff x="2310947" y="1074656"/>
            <a:chExt cx="6512417" cy="6171453"/>
          </a:xfrm>
        </p:grpSpPr>
        <p:pic>
          <p:nvPicPr>
            <p:cNvPr id="14" name="Picture 13">
              <a:extLst>
                <a:ext uri="{FF2B5EF4-FFF2-40B4-BE49-F238E27FC236}">
                  <a16:creationId xmlns:a16="http://schemas.microsoft.com/office/drawing/2014/main" id="{C8DA1704-B349-6B43-8ECD-251FCAA7E4CA}"/>
                </a:ext>
              </a:extLst>
            </p:cNvPr>
            <p:cNvPicPr>
              <a:picLocks noChangeAspect="1"/>
            </p:cNvPicPr>
            <p:nvPr/>
          </p:nvPicPr>
          <p:blipFill>
            <a:blip r:embed="rId4"/>
            <a:stretch>
              <a:fillRect/>
            </a:stretch>
          </p:blipFill>
          <p:spPr>
            <a:xfrm>
              <a:off x="2310947" y="1074656"/>
              <a:ext cx="6512417" cy="6171453"/>
            </a:xfrm>
            <a:prstGeom prst="rect">
              <a:avLst/>
            </a:prstGeom>
          </p:spPr>
        </p:pic>
        <p:sp>
          <p:nvSpPr>
            <p:cNvPr id="15" name="WHO’S GOT…">
              <a:extLst>
                <a:ext uri="{FF2B5EF4-FFF2-40B4-BE49-F238E27FC236}">
                  <a16:creationId xmlns:a16="http://schemas.microsoft.com/office/drawing/2014/main" id="{890B8ACD-3BA0-4444-86F4-27CF93E1A908}"/>
                </a:ext>
              </a:extLst>
            </p:cNvPr>
            <p:cNvSpPr txBox="1">
              <a:spLocks/>
            </p:cNvSpPr>
            <p:nvPr/>
          </p:nvSpPr>
          <p:spPr>
            <a:xfrm>
              <a:off x="3432219" y="1571224"/>
              <a:ext cx="5261019" cy="27110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dirty="0">
                  <a:solidFill>
                    <a:schemeClr val="accent1"/>
                  </a:solidFill>
                  <a:latin typeface="Arial" panose="020B0604020202020204" pitchFamily="34" charset="0"/>
                  <a:cs typeface="Arial" panose="020B0604020202020204" pitchFamily="34" charset="0"/>
                </a:rPr>
                <a:t>SLEEPWALKING</a:t>
              </a:r>
            </a:p>
            <a:p>
              <a:endParaRPr lang="en-IE" sz="3600" b="1" dirty="0">
                <a:solidFill>
                  <a:schemeClr val="accent1"/>
                </a:solidFill>
                <a:latin typeface="Arial" panose="020B0604020202020204" pitchFamily="34" charset="0"/>
                <a:cs typeface="Arial" panose="020B0604020202020204" pitchFamily="34" charset="0"/>
              </a:endParaRPr>
            </a:p>
            <a:p>
              <a:r>
                <a:rPr lang="en-IE" sz="3600" b="1" dirty="0">
                  <a:solidFill>
                    <a:schemeClr val="accent1"/>
                  </a:solidFill>
                  <a:latin typeface="Arial" panose="020B0604020202020204" pitchFamily="34" charset="0"/>
                  <a:cs typeface="Arial" panose="020B0604020202020204" pitchFamily="34" charset="0"/>
                </a:rPr>
                <a:t> WITHOUT RESET</a:t>
              </a:r>
            </a:p>
            <a:p>
              <a:r>
                <a:rPr lang="en-IE" sz="3600" b="1" dirty="0">
                  <a:solidFill>
                    <a:schemeClr val="accent1"/>
                  </a:solidFill>
                  <a:latin typeface="Arial" panose="020B0604020202020204" pitchFamily="34" charset="0"/>
                  <a:cs typeface="Arial" panose="020B0604020202020204" pitchFamily="34" charset="0"/>
                </a:rPr>
                <a:t>!!!!</a:t>
              </a:r>
              <a:endParaRPr lang="en-IE" sz="2400"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1766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grpSp>
        <p:nvGrpSpPr>
          <p:cNvPr id="11" name="Group 10">
            <a:extLst>
              <a:ext uri="{FF2B5EF4-FFF2-40B4-BE49-F238E27FC236}">
                <a16:creationId xmlns:a16="http://schemas.microsoft.com/office/drawing/2014/main" id="{37DE6366-5948-5B42-8C36-F497A8D3E7AF}"/>
              </a:ext>
            </a:extLst>
          </p:cNvPr>
          <p:cNvGrpSpPr/>
          <p:nvPr/>
        </p:nvGrpSpPr>
        <p:grpSpPr>
          <a:xfrm>
            <a:off x="457200" y="52233"/>
            <a:ext cx="9984929" cy="7646959"/>
            <a:chOff x="4137102" y="728709"/>
            <a:chExt cx="9984929" cy="7646959"/>
          </a:xfrm>
        </p:grpSpPr>
        <p:pic>
          <p:nvPicPr>
            <p:cNvPr id="12" name="Picture 11">
              <a:extLst>
                <a:ext uri="{FF2B5EF4-FFF2-40B4-BE49-F238E27FC236}">
                  <a16:creationId xmlns:a16="http://schemas.microsoft.com/office/drawing/2014/main" id="{23191B6A-7B3F-1345-A034-680E3ECCB688}"/>
                </a:ext>
              </a:extLst>
            </p:cNvPr>
            <p:cNvPicPr>
              <a:picLocks noChangeAspect="1"/>
            </p:cNvPicPr>
            <p:nvPr/>
          </p:nvPicPr>
          <p:blipFill>
            <a:blip r:embed="rId4"/>
            <a:stretch>
              <a:fillRect/>
            </a:stretch>
          </p:blipFill>
          <p:spPr>
            <a:xfrm>
              <a:off x="4137102" y="728709"/>
              <a:ext cx="9984929" cy="7646959"/>
            </a:xfrm>
            <a:prstGeom prst="rect">
              <a:avLst/>
            </a:prstGeom>
          </p:spPr>
        </p:pic>
        <p:sp>
          <p:nvSpPr>
            <p:cNvPr id="13" name="TextBox 12">
              <a:extLst>
                <a:ext uri="{FF2B5EF4-FFF2-40B4-BE49-F238E27FC236}">
                  <a16:creationId xmlns:a16="http://schemas.microsoft.com/office/drawing/2014/main" id="{8E67B1E8-4D1D-AB42-8687-16F052C341B7}"/>
                </a:ext>
              </a:extLst>
            </p:cNvPr>
            <p:cNvSpPr txBox="1"/>
            <p:nvPr/>
          </p:nvSpPr>
          <p:spPr>
            <a:xfrm>
              <a:off x="6482576" y="1702456"/>
              <a:ext cx="7118025" cy="2862322"/>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WHAT WOULD YOU LIKE THEM TO FEEL!</a:t>
              </a:r>
              <a:endParaRPr lang="en-US" sz="6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763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grpSp>
        <p:nvGrpSpPr>
          <p:cNvPr id="11" name="Group 10">
            <a:extLst>
              <a:ext uri="{FF2B5EF4-FFF2-40B4-BE49-F238E27FC236}">
                <a16:creationId xmlns:a16="http://schemas.microsoft.com/office/drawing/2014/main" id="{37DE6366-5948-5B42-8C36-F497A8D3E7AF}"/>
              </a:ext>
            </a:extLst>
          </p:cNvPr>
          <p:cNvGrpSpPr/>
          <p:nvPr/>
        </p:nvGrpSpPr>
        <p:grpSpPr>
          <a:xfrm>
            <a:off x="199623" y="0"/>
            <a:ext cx="10184551" cy="7646959"/>
            <a:chOff x="4079147" y="676476"/>
            <a:chExt cx="9984929" cy="7646959"/>
          </a:xfrm>
        </p:grpSpPr>
        <p:pic>
          <p:nvPicPr>
            <p:cNvPr id="12" name="Picture 11">
              <a:extLst>
                <a:ext uri="{FF2B5EF4-FFF2-40B4-BE49-F238E27FC236}">
                  <a16:creationId xmlns:a16="http://schemas.microsoft.com/office/drawing/2014/main" id="{23191B6A-7B3F-1345-A034-680E3ECCB688}"/>
                </a:ext>
              </a:extLst>
            </p:cNvPr>
            <p:cNvPicPr>
              <a:picLocks noChangeAspect="1"/>
            </p:cNvPicPr>
            <p:nvPr/>
          </p:nvPicPr>
          <p:blipFill>
            <a:blip r:embed="rId4"/>
            <a:stretch>
              <a:fillRect/>
            </a:stretch>
          </p:blipFill>
          <p:spPr>
            <a:xfrm>
              <a:off x="4079147" y="676476"/>
              <a:ext cx="9984929" cy="7646959"/>
            </a:xfrm>
            <a:prstGeom prst="rect">
              <a:avLst/>
            </a:prstGeom>
          </p:spPr>
        </p:pic>
        <p:sp>
          <p:nvSpPr>
            <p:cNvPr id="13" name="TextBox 12">
              <a:extLst>
                <a:ext uri="{FF2B5EF4-FFF2-40B4-BE49-F238E27FC236}">
                  <a16:creationId xmlns:a16="http://schemas.microsoft.com/office/drawing/2014/main" id="{8E67B1E8-4D1D-AB42-8687-16F052C341B7}"/>
                </a:ext>
              </a:extLst>
            </p:cNvPr>
            <p:cNvSpPr txBox="1"/>
            <p:nvPr/>
          </p:nvSpPr>
          <p:spPr>
            <a:xfrm>
              <a:off x="6482576" y="1702456"/>
              <a:ext cx="7429591" cy="2123658"/>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THEY CARED ABOUT YOU!!!</a:t>
              </a:r>
              <a:endParaRPr lang="en-US" sz="6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20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grpSp>
        <p:nvGrpSpPr>
          <p:cNvPr id="11" name="Group 10">
            <a:extLst>
              <a:ext uri="{FF2B5EF4-FFF2-40B4-BE49-F238E27FC236}">
                <a16:creationId xmlns:a16="http://schemas.microsoft.com/office/drawing/2014/main" id="{37DE6366-5948-5B42-8C36-F497A8D3E7AF}"/>
              </a:ext>
            </a:extLst>
          </p:cNvPr>
          <p:cNvGrpSpPr/>
          <p:nvPr/>
        </p:nvGrpSpPr>
        <p:grpSpPr>
          <a:xfrm>
            <a:off x="399245" y="0"/>
            <a:ext cx="9984929" cy="7646959"/>
            <a:chOff x="4079147" y="676476"/>
            <a:chExt cx="9984929" cy="7646959"/>
          </a:xfrm>
        </p:grpSpPr>
        <p:pic>
          <p:nvPicPr>
            <p:cNvPr id="12" name="Picture 11">
              <a:extLst>
                <a:ext uri="{FF2B5EF4-FFF2-40B4-BE49-F238E27FC236}">
                  <a16:creationId xmlns:a16="http://schemas.microsoft.com/office/drawing/2014/main" id="{23191B6A-7B3F-1345-A034-680E3ECCB688}"/>
                </a:ext>
              </a:extLst>
            </p:cNvPr>
            <p:cNvPicPr>
              <a:picLocks noChangeAspect="1"/>
            </p:cNvPicPr>
            <p:nvPr/>
          </p:nvPicPr>
          <p:blipFill>
            <a:blip r:embed="rId4"/>
            <a:stretch>
              <a:fillRect/>
            </a:stretch>
          </p:blipFill>
          <p:spPr>
            <a:xfrm>
              <a:off x="4079147" y="676476"/>
              <a:ext cx="9984929" cy="7646959"/>
            </a:xfrm>
            <a:prstGeom prst="rect">
              <a:avLst/>
            </a:prstGeom>
          </p:spPr>
        </p:pic>
        <p:sp>
          <p:nvSpPr>
            <p:cNvPr id="13" name="TextBox 12">
              <a:extLst>
                <a:ext uri="{FF2B5EF4-FFF2-40B4-BE49-F238E27FC236}">
                  <a16:creationId xmlns:a16="http://schemas.microsoft.com/office/drawing/2014/main" id="{8E67B1E8-4D1D-AB42-8687-16F052C341B7}"/>
                </a:ext>
              </a:extLst>
            </p:cNvPr>
            <p:cNvSpPr txBox="1"/>
            <p:nvPr/>
          </p:nvSpPr>
          <p:spPr>
            <a:xfrm>
              <a:off x="6558330" y="1333299"/>
              <a:ext cx="6497392" cy="341632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CARE MORE ABOUT THE PERSON THAN THE SALE</a:t>
              </a:r>
              <a:endParaRPr lang="en-US" sz="5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69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3" y="377073"/>
            <a:ext cx="10315305"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PEOPLE BUY YOU</a:t>
            </a:r>
          </a:p>
        </p:txBody>
      </p:sp>
      <p:sp>
        <p:nvSpPr>
          <p:cNvPr id="2" name="Oval 1">
            <a:extLst>
              <a:ext uri="{FF2B5EF4-FFF2-40B4-BE49-F238E27FC236}">
                <a16:creationId xmlns:a16="http://schemas.microsoft.com/office/drawing/2014/main" id="{597C0BFD-AE97-0646-8461-2E64D41F964C}"/>
              </a:ext>
            </a:extLst>
          </p:cNvPr>
          <p:cNvSpPr/>
          <p:nvPr/>
        </p:nvSpPr>
        <p:spPr>
          <a:xfrm>
            <a:off x="367989"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WHO’S GOT…">
            <a:extLst>
              <a:ext uri="{FF2B5EF4-FFF2-40B4-BE49-F238E27FC236}">
                <a16:creationId xmlns:a16="http://schemas.microsoft.com/office/drawing/2014/main" id="{BD57A08E-C6EA-394B-91CE-6B7E9F7E320F}"/>
              </a:ext>
            </a:extLst>
          </p:cNvPr>
          <p:cNvSpPr txBox="1">
            <a:spLocks/>
          </p:cNvSpPr>
          <p:nvPr/>
        </p:nvSpPr>
        <p:spPr>
          <a:xfrm>
            <a:off x="897457" y="3164158"/>
            <a:ext cx="229757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EMOTION</a:t>
            </a:r>
          </a:p>
        </p:txBody>
      </p:sp>
      <p:sp>
        <p:nvSpPr>
          <p:cNvPr id="18" name="Oval 17">
            <a:extLst>
              <a:ext uri="{FF2B5EF4-FFF2-40B4-BE49-F238E27FC236}">
                <a16:creationId xmlns:a16="http://schemas.microsoft.com/office/drawing/2014/main" id="{9B330701-5E43-424F-AD4C-FD2FC74D1719}"/>
              </a:ext>
            </a:extLst>
          </p:cNvPr>
          <p:cNvSpPr/>
          <p:nvPr/>
        </p:nvSpPr>
        <p:spPr>
          <a:xfrm>
            <a:off x="4070194"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HO’S GOT…">
            <a:extLst>
              <a:ext uri="{FF2B5EF4-FFF2-40B4-BE49-F238E27FC236}">
                <a16:creationId xmlns:a16="http://schemas.microsoft.com/office/drawing/2014/main" id="{C59CE95E-DF4C-074B-A0C9-7695C3C63D6A}"/>
              </a:ext>
            </a:extLst>
          </p:cNvPr>
          <p:cNvSpPr txBox="1">
            <a:spLocks/>
          </p:cNvSpPr>
          <p:nvPr/>
        </p:nvSpPr>
        <p:spPr>
          <a:xfrm>
            <a:off x="4599662" y="3164158"/>
            <a:ext cx="229757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NEW</a:t>
            </a:r>
          </a:p>
        </p:txBody>
      </p:sp>
      <p:sp>
        <p:nvSpPr>
          <p:cNvPr id="20" name="Oval 19">
            <a:extLst>
              <a:ext uri="{FF2B5EF4-FFF2-40B4-BE49-F238E27FC236}">
                <a16:creationId xmlns:a16="http://schemas.microsoft.com/office/drawing/2014/main" id="{2CE20F55-05F3-534E-8F31-FE0766D1D76A}"/>
              </a:ext>
            </a:extLst>
          </p:cNvPr>
          <p:cNvSpPr/>
          <p:nvPr/>
        </p:nvSpPr>
        <p:spPr>
          <a:xfrm>
            <a:off x="7772399"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HO’S GOT…">
            <a:extLst>
              <a:ext uri="{FF2B5EF4-FFF2-40B4-BE49-F238E27FC236}">
                <a16:creationId xmlns:a16="http://schemas.microsoft.com/office/drawing/2014/main" id="{DC66B325-6A7A-6B44-971F-0CC22DE01DAB}"/>
              </a:ext>
            </a:extLst>
          </p:cNvPr>
          <p:cNvSpPr txBox="1">
            <a:spLocks/>
          </p:cNvSpPr>
          <p:nvPr/>
        </p:nvSpPr>
        <p:spPr>
          <a:xfrm>
            <a:off x="8037132" y="3164158"/>
            <a:ext cx="282704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MEMORABLE</a:t>
            </a:r>
          </a:p>
        </p:txBody>
      </p:sp>
    </p:spTree>
    <p:extLst>
      <p:ext uri="{BB962C8B-B14F-4D97-AF65-F5344CB8AC3E}">
        <p14:creationId xmlns:p14="http://schemas.microsoft.com/office/powerpoint/2010/main" val="273662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5" grpId="0"/>
      <p:bldP spid="18" grpId="0" animBg="1"/>
      <p:bldP spid="19" grpId="0"/>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2" name="Oval 1">
            <a:extLst>
              <a:ext uri="{FF2B5EF4-FFF2-40B4-BE49-F238E27FC236}">
                <a16:creationId xmlns:a16="http://schemas.microsoft.com/office/drawing/2014/main" id="{4A965C83-4CEE-DE4E-85D6-F0A0A5E4EC5F}"/>
              </a:ext>
            </a:extLst>
          </p:cNvPr>
          <p:cNvSpPr/>
          <p:nvPr/>
        </p:nvSpPr>
        <p:spPr>
          <a:xfrm>
            <a:off x="4876096" y="1110398"/>
            <a:ext cx="2439803" cy="2439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HO’S GOT…">
            <a:extLst>
              <a:ext uri="{FF2B5EF4-FFF2-40B4-BE49-F238E27FC236}">
                <a16:creationId xmlns:a16="http://schemas.microsoft.com/office/drawing/2014/main" id="{5C88E6F6-B79C-B642-A644-0BE1C3D93826}"/>
              </a:ext>
            </a:extLst>
          </p:cNvPr>
          <p:cNvSpPr txBox="1">
            <a:spLocks/>
          </p:cNvSpPr>
          <p:nvPr/>
        </p:nvSpPr>
        <p:spPr>
          <a:xfrm>
            <a:off x="4506308" y="2144591"/>
            <a:ext cx="3179377" cy="48074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400" b="1" dirty="0">
                <a:solidFill>
                  <a:schemeClr val="accent5">
                    <a:lumMod val="60000"/>
                    <a:lumOff val="40000"/>
                  </a:schemeClr>
                </a:solidFill>
                <a:latin typeface="Arial" panose="020B0604020202020204" pitchFamily="34" charset="0"/>
                <a:cs typeface="Arial" panose="020B0604020202020204" pitchFamily="34" charset="0"/>
              </a:rPr>
              <a:t>AUTHENTICITY</a:t>
            </a:r>
          </a:p>
        </p:txBody>
      </p:sp>
      <p:sp>
        <p:nvSpPr>
          <p:cNvPr id="10" name="WHO’S GOT…">
            <a:extLst>
              <a:ext uri="{FF2B5EF4-FFF2-40B4-BE49-F238E27FC236}">
                <a16:creationId xmlns:a16="http://schemas.microsoft.com/office/drawing/2014/main" id="{3D9EB69B-5A0F-9640-B0E7-7E19DEB1D51B}"/>
              </a:ext>
            </a:extLst>
          </p:cNvPr>
          <p:cNvSpPr txBox="1">
            <a:spLocks/>
          </p:cNvSpPr>
          <p:nvPr/>
        </p:nvSpPr>
        <p:spPr>
          <a:xfrm>
            <a:off x="7608931" y="1786992"/>
            <a:ext cx="1535069" cy="83213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1600" dirty="0">
                <a:solidFill>
                  <a:schemeClr val="bg1"/>
                </a:solidFill>
                <a:latin typeface="Arial" panose="020B0604020202020204" pitchFamily="34" charset="0"/>
                <a:cs typeface="Arial" panose="020B0604020202020204" pitchFamily="34" charset="0"/>
              </a:rPr>
              <a:t>Makes you an immediate Sales Expert</a:t>
            </a:r>
          </a:p>
        </p:txBody>
      </p:sp>
      <p:sp>
        <p:nvSpPr>
          <p:cNvPr id="16" name="Oval 15">
            <a:extLst>
              <a:ext uri="{FF2B5EF4-FFF2-40B4-BE49-F238E27FC236}">
                <a16:creationId xmlns:a16="http://schemas.microsoft.com/office/drawing/2014/main" id="{CF0C7B0D-8F72-1E48-B295-F9503814648F}"/>
              </a:ext>
            </a:extLst>
          </p:cNvPr>
          <p:cNvSpPr/>
          <p:nvPr/>
        </p:nvSpPr>
        <p:spPr>
          <a:xfrm>
            <a:off x="7697354" y="3985184"/>
            <a:ext cx="2439803" cy="2439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HO’S GOT…">
            <a:extLst>
              <a:ext uri="{FF2B5EF4-FFF2-40B4-BE49-F238E27FC236}">
                <a16:creationId xmlns:a16="http://schemas.microsoft.com/office/drawing/2014/main" id="{946B02D7-D49A-AA41-BEF3-33A6497F7190}"/>
              </a:ext>
            </a:extLst>
          </p:cNvPr>
          <p:cNvSpPr txBox="1">
            <a:spLocks/>
          </p:cNvSpPr>
          <p:nvPr/>
        </p:nvSpPr>
        <p:spPr>
          <a:xfrm>
            <a:off x="7327566" y="5051420"/>
            <a:ext cx="3179377" cy="48074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400" b="1" dirty="0">
                <a:solidFill>
                  <a:schemeClr val="accent5">
                    <a:lumMod val="60000"/>
                    <a:lumOff val="40000"/>
                  </a:schemeClr>
                </a:solidFill>
                <a:latin typeface="Arial" panose="020B0604020202020204" pitchFamily="34" charset="0"/>
                <a:cs typeface="Arial" panose="020B0604020202020204" pitchFamily="34" charset="0"/>
              </a:rPr>
              <a:t>ENGAGEMENT</a:t>
            </a:r>
          </a:p>
        </p:txBody>
      </p:sp>
      <p:sp>
        <p:nvSpPr>
          <p:cNvPr id="11" name="WHO’S GOT…">
            <a:extLst>
              <a:ext uri="{FF2B5EF4-FFF2-40B4-BE49-F238E27FC236}">
                <a16:creationId xmlns:a16="http://schemas.microsoft.com/office/drawing/2014/main" id="{573B59BD-4962-6949-AF3E-908E335A74D6}"/>
              </a:ext>
            </a:extLst>
          </p:cNvPr>
          <p:cNvSpPr txBox="1">
            <a:spLocks/>
          </p:cNvSpPr>
          <p:nvPr/>
        </p:nvSpPr>
        <p:spPr>
          <a:xfrm>
            <a:off x="10225579" y="4917775"/>
            <a:ext cx="1735743" cy="1507212"/>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IE" sz="1600" dirty="0">
                <a:solidFill>
                  <a:schemeClr val="bg1"/>
                </a:solidFill>
                <a:latin typeface="Arial" panose="020B0604020202020204" pitchFamily="34" charset="0"/>
                <a:cs typeface="Arial" panose="020B0604020202020204" pitchFamily="34" charset="0"/>
              </a:rPr>
              <a:t>A dynamic within a relationship which holds attention, heightens interest and motivates action!</a:t>
            </a:r>
          </a:p>
        </p:txBody>
      </p:sp>
      <p:sp>
        <p:nvSpPr>
          <p:cNvPr id="17" name="Oval 16">
            <a:extLst>
              <a:ext uri="{FF2B5EF4-FFF2-40B4-BE49-F238E27FC236}">
                <a16:creationId xmlns:a16="http://schemas.microsoft.com/office/drawing/2014/main" id="{DE5B21AE-B0B1-D24F-A09F-2674C45EB974}"/>
              </a:ext>
            </a:extLst>
          </p:cNvPr>
          <p:cNvSpPr/>
          <p:nvPr/>
        </p:nvSpPr>
        <p:spPr>
          <a:xfrm>
            <a:off x="1976779" y="4004488"/>
            <a:ext cx="2439803" cy="2439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HO’S GOT…">
            <a:extLst>
              <a:ext uri="{FF2B5EF4-FFF2-40B4-BE49-F238E27FC236}">
                <a16:creationId xmlns:a16="http://schemas.microsoft.com/office/drawing/2014/main" id="{AD744B95-A249-7C48-9DA5-09F94F87979E}"/>
              </a:ext>
            </a:extLst>
          </p:cNvPr>
          <p:cNvSpPr txBox="1">
            <a:spLocks/>
          </p:cNvSpPr>
          <p:nvPr/>
        </p:nvSpPr>
        <p:spPr>
          <a:xfrm>
            <a:off x="1586693" y="4993069"/>
            <a:ext cx="3179377" cy="83213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400" b="1" dirty="0">
                <a:solidFill>
                  <a:schemeClr val="accent5">
                    <a:lumMod val="60000"/>
                    <a:lumOff val="40000"/>
                  </a:schemeClr>
                </a:solidFill>
                <a:latin typeface="Arial" panose="020B0604020202020204" pitchFamily="34" charset="0"/>
                <a:cs typeface="Arial" panose="020B0604020202020204" pitchFamily="34" charset="0"/>
              </a:rPr>
              <a:t>DISCOVERY</a:t>
            </a:r>
          </a:p>
          <a:p>
            <a:r>
              <a:rPr lang="en-IE" sz="2400" dirty="0">
                <a:solidFill>
                  <a:schemeClr val="accent5">
                    <a:lumMod val="60000"/>
                    <a:lumOff val="40000"/>
                  </a:schemeClr>
                </a:solidFill>
                <a:latin typeface="Arial" panose="020B0604020202020204" pitchFamily="34" charset="0"/>
                <a:cs typeface="Arial" panose="020B0604020202020204" pitchFamily="34" charset="0"/>
              </a:rPr>
              <a:t>(LISTEN)</a:t>
            </a:r>
          </a:p>
        </p:txBody>
      </p:sp>
      <p:sp>
        <p:nvSpPr>
          <p:cNvPr id="15" name="WHO’S GOT…">
            <a:extLst>
              <a:ext uri="{FF2B5EF4-FFF2-40B4-BE49-F238E27FC236}">
                <a16:creationId xmlns:a16="http://schemas.microsoft.com/office/drawing/2014/main" id="{7576CB5C-02C5-EF43-A707-B21FCD1A2892}"/>
              </a:ext>
            </a:extLst>
          </p:cNvPr>
          <p:cNvSpPr txBox="1">
            <a:spLocks/>
          </p:cNvSpPr>
          <p:nvPr/>
        </p:nvSpPr>
        <p:spPr>
          <a:xfrm>
            <a:off x="230677" y="5271729"/>
            <a:ext cx="1746102" cy="110694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1600" dirty="0">
                <a:solidFill>
                  <a:schemeClr val="bg1"/>
                </a:solidFill>
                <a:latin typeface="Arial" panose="020B0604020202020204" pitchFamily="34" charset="0"/>
                <a:cs typeface="Arial" panose="020B0604020202020204" pitchFamily="34" charset="0"/>
              </a:rPr>
              <a:t>You can communicate more through questions</a:t>
            </a:r>
          </a:p>
        </p:txBody>
      </p:sp>
      <p:grpSp>
        <p:nvGrpSpPr>
          <p:cNvPr id="25" name="Group 24">
            <a:extLst>
              <a:ext uri="{FF2B5EF4-FFF2-40B4-BE49-F238E27FC236}">
                <a16:creationId xmlns:a16="http://schemas.microsoft.com/office/drawing/2014/main" id="{DEA18D5A-3866-824F-9FBA-364964DCBC19}"/>
              </a:ext>
            </a:extLst>
          </p:cNvPr>
          <p:cNvGrpSpPr/>
          <p:nvPr/>
        </p:nvGrpSpPr>
        <p:grpSpPr>
          <a:xfrm>
            <a:off x="4340482" y="3320496"/>
            <a:ext cx="3539545" cy="1951233"/>
            <a:chOff x="4340482" y="3320496"/>
            <a:chExt cx="3539545" cy="2060004"/>
          </a:xfrm>
        </p:grpSpPr>
        <p:cxnSp>
          <p:nvCxnSpPr>
            <p:cNvPr id="21" name="Straight Arrow Connector 20">
              <a:extLst>
                <a:ext uri="{FF2B5EF4-FFF2-40B4-BE49-F238E27FC236}">
                  <a16:creationId xmlns:a16="http://schemas.microsoft.com/office/drawing/2014/main" id="{E0CEB92F-13F8-5C41-AF0E-53911A53A72F}"/>
                </a:ext>
              </a:extLst>
            </p:cNvPr>
            <p:cNvCxnSpPr/>
            <p:nvPr/>
          </p:nvCxnSpPr>
          <p:spPr>
            <a:xfrm>
              <a:off x="7206346" y="3320496"/>
              <a:ext cx="673681" cy="765911"/>
            </a:xfrm>
            <a:prstGeom prst="straightConnector1">
              <a:avLst/>
            </a:prstGeom>
            <a:ln w="38100">
              <a:solidFill>
                <a:schemeClr val="bg1"/>
              </a:solidFill>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a:extLst>
                <a:ext uri="{FF2B5EF4-FFF2-40B4-BE49-F238E27FC236}">
                  <a16:creationId xmlns:a16="http://schemas.microsoft.com/office/drawing/2014/main" id="{5FDF65B3-1DE4-A94D-B156-60DB43DE7FE3}"/>
                </a:ext>
              </a:extLst>
            </p:cNvPr>
            <p:cNvCxnSpPr>
              <a:cxnSpLocks/>
            </p:cNvCxnSpPr>
            <p:nvPr/>
          </p:nvCxnSpPr>
          <p:spPr>
            <a:xfrm flipH="1">
              <a:off x="4340482" y="3320496"/>
              <a:ext cx="673681" cy="765911"/>
            </a:xfrm>
            <a:prstGeom prst="straightConnector1">
              <a:avLst/>
            </a:prstGeom>
            <a:ln w="38100">
              <a:solidFill>
                <a:schemeClr val="bg1"/>
              </a:solidFill>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2072C417-338C-9645-A408-CF290189D1EE}"/>
                </a:ext>
              </a:extLst>
            </p:cNvPr>
            <p:cNvCxnSpPr>
              <a:cxnSpLocks/>
            </p:cNvCxnSpPr>
            <p:nvPr/>
          </p:nvCxnSpPr>
          <p:spPr>
            <a:xfrm flipH="1">
              <a:off x="4599543" y="5380500"/>
              <a:ext cx="3009388" cy="0"/>
            </a:xfrm>
            <a:prstGeom prst="straightConnector1">
              <a:avLst/>
            </a:prstGeom>
            <a:ln w="38100">
              <a:solidFill>
                <a:schemeClr val="bg1"/>
              </a:solidFill>
              <a:headEnd type="triangle"/>
              <a:tailEnd type="triangle"/>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571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ssolv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P spid="16" grpId="0" animBg="1"/>
      <p:bldP spid="9" grpId="0"/>
      <p:bldP spid="11" grpId="0"/>
      <p:bldP spid="17" grpId="0" animBg="1"/>
      <p:bldP spid="1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3" y="377073"/>
            <a:ext cx="10315305"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AUDIENCE IMPACT</a:t>
            </a:r>
          </a:p>
        </p:txBody>
      </p:sp>
      <p:sp>
        <p:nvSpPr>
          <p:cNvPr id="15" name="WHO’S GOT…">
            <a:extLst>
              <a:ext uri="{FF2B5EF4-FFF2-40B4-BE49-F238E27FC236}">
                <a16:creationId xmlns:a16="http://schemas.microsoft.com/office/drawing/2014/main" id="{BD57A08E-C6EA-394B-91CE-6B7E9F7E320F}"/>
              </a:ext>
            </a:extLst>
          </p:cNvPr>
          <p:cNvSpPr txBox="1">
            <a:spLocks/>
          </p:cNvSpPr>
          <p:nvPr/>
        </p:nvSpPr>
        <p:spPr>
          <a:xfrm>
            <a:off x="8057714" y="1647658"/>
            <a:ext cx="3505870" cy="14295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800" b="1" dirty="0">
                <a:solidFill>
                  <a:schemeClr val="bg1"/>
                </a:solidFill>
                <a:latin typeface="Arial Black" panose="020B0604020202020204" pitchFamily="34" charset="0"/>
                <a:cs typeface="Arial Black" panose="020B0604020202020204" pitchFamily="34" charset="0"/>
              </a:rPr>
              <a:t>WORDS</a:t>
            </a:r>
          </a:p>
        </p:txBody>
      </p:sp>
      <p:sp>
        <p:nvSpPr>
          <p:cNvPr id="9" name="WHO’S GOT…">
            <a:extLst>
              <a:ext uri="{FF2B5EF4-FFF2-40B4-BE49-F238E27FC236}">
                <a16:creationId xmlns:a16="http://schemas.microsoft.com/office/drawing/2014/main" id="{D127D474-C462-874D-82B3-84AA32637884}"/>
              </a:ext>
            </a:extLst>
          </p:cNvPr>
          <p:cNvSpPr txBox="1">
            <a:spLocks/>
          </p:cNvSpPr>
          <p:nvPr/>
        </p:nvSpPr>
        <p:spPr>
          <a:xfrm>
            <a:off x="8889996" y="2351327"/>
            <a:ext cx="2673588"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8000" b="1" dirty="0">
                <a:solidFill>
                  <a:schemeClr val="bg1"/>
                </a:solidFill>
                <a:latin typeface="Arial Black" panose="020B0604020202020204" pitchFamily="34" charset="0"/>
                <a:cs typeface="Arial Black" panose="020B0604020202020204" pitchFamily="34" charset="0"/>
              </a:rPr>
              <a:t>7%</a:t>
            </a:r>
          </a:p>
        </p:txBody>
      </p:sp>
      <p:sp>
        <p:nvSpPr>
          <p:cNvPr id="10" name="WHO’S GOT…">
            <a:extLst>
              <a:ext uri="{FF2B5EF4-FFF2-40B4-BE49-F238E27FC236}">
                <a16:creationId xmlns:a16="http://schemas.microsoft.com/office/drawing/2014/main" id="{1EA39565-7C5C-A44D-8511-CD2B4496492E}"/>
              </a:ext>
            </a:extLst>
          </p:cNvPr>
          <p:cNvSpPr txBox="1">
            <a:spLocks/>
          </p:cNvSpPr>
          <p:nvPr/>
        </p:nvSpPr>
        <p:spPr>
          <a:xfrm>
            <a:off x="419128" y="3320341"/>
            <a:ext cx="3751427" cy="14295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800" b="1" dirty="0">
                <a:solidFill>
                  <a:schemeClr val="accent5">
                    <a:lumMod val="60000"/>
                    <a:lumOff val="40000"/>
                  </a:schemeClr>
                </a:solidFill>
                <a:latin typeface="Arial Black" panose="020B0604020202020204" pitchFamily="34" charset="0"/>
                <a:cs typeface="Arial Black" panose="020B0604020202020204" pitchFamily="34" charset="0"/>
              </a:rPr>
              <a:t>PHYSICAL &amp; TONE</a:t>
            </a:r>
          </a:p>
        </p:txBody>
      </p:sp>
      <p:sp>
        <p:nvSpPr>
          <p:cNvPr id="12" name="WHO’S GOT…">
            <a:extLst>
              <a:ext uri="{FF2B5EF4-FFF2-40B4-BE49-F238E27FC236}">
                <a16:creationId xmlns:a16="http://schemas.microsoft.com/office/drawing/2014/main" id="{2B840131-B2A4-0E4F-81AE-B63309A3DB03}"/>
              </a:ext>
            </a:extLst>
          </p:cNvPr>
          <p:cNvSpPr txBox="1">
            <a:spLocks/>
          </p:cNvSpPr>
          <p:nvPr/>
        </p:nvSpPr>
        <p:spPr>
          <a:xfrm>
            <a:off x="1251411" y="4570420"/>
            <a:ext cx="2673588"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8000" b="1" dirty="0">
                <a:solidFill>
                  <a:schemeClr val="accent5">
                    <a:lumMod val="60000"/>
                    <a:lumOff val="40000"/>
                  </a:schemeClr>
                </a:solidFill>
                <a:latin typeface="Arial Black" panose="020B0604020202020204" pitchFamily="34" charset="0"/>
                <a:cs typeface="Arial Black" panose="020B0604020202020204" pitchFamily="34" charset="0"/>
              </a:rPr>
              <a:t>93%</a:t>
            </a:r>
          </a:p>
        </p:txBody>
      </p:sp>
      <p:sp>
        <p:nvSpPr>
          <p:cNvPr id="6" name="Oval 5">
            <a:extLst>
              <a:ext uri="{FF2B5EF4-FFF2-40B4-BE49-F238E27FC236}">
                <a16:creationId xmlns:a16="http://schemas.microsoft.com/office/drawing/2014/main" id="{2D7D9241-D7ED-914F-AE32-F2F8E620CEE1}"/>
              </a:ext>
            </a:extLst>
          </p:cNvPr>
          <p:cNvSpPr/>
          <p:nvPr/>
        </p:nvSpPr>
        <p:spPr>
          <a:xfrm>
            <a:off x="4322955" y="2061303"/>
            <a:ext cx="3938625" cy="393862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DB3551-FF20-2A46-84B7-C1BC3107DB8D}"/>
              </a:ext>
            </a:extLst>
          </p:cNvPr>
          <p:cNvSpPr/>
          <p:nvPr/>
        </p:nvSpPr>
        <p:spPr>
          <a:xfrm>
            <a:off x="6744105" y="2344795"/>
            <a:ext cx="877908" cy="877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9"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12844"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948813" y="1966453"/>
            <a:ext cx="10268686" cy="117585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4800" dirty="0">
                <a:solidFill>
                  <a:schemeClr val="bg1"/>
                </a:solidFill>
                <a:latin typeface="Arial" panose="020B0604020202020204" pitchFamily="34" charset="0"/>
                <a:cs typeface="Arial" panose="020B0604020202020204" pitchFamily="34" charset="0"/>
              </a:rPr>
              <a:t>AS A SALESPERSON / LEADER </a:t>
            </a:r>
          </a:p>
        </p:txBody>
      </p:sp>
      <p:sp>
        <p:nvSpPr>
          <p:cNvPr id="12" name="WHO’S GOT…">
            <a:extLst>
              <a:ext uri="{FF2B5EF4-FFF2-40B4-BE49-F238E27FC236}">
                <a16:creationId xmlns:a16="http://schemas.microsoft.com/office/drawing/2014/main" id="{28BD9D32-CD11-D74E-BD6B-0F1259D80F01}"/>
              </a:ext>
            </a:extLst>
          </p:cNvPr>
          <p:cNvSpPr txBox="1">
            <a:spLocks/>
          </p:cNvSpPr>
          <p:nvPr/>
        </p:nvSpPr>
        <p:spPr>
          <a:xfrm>
            <a:off x="663677" y="2808927"/>
            <a:ext cx="10028527" cy="130095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r>
              <a:rPr lang="en-IE" sz="4400" b="1" dirty="0">
                <a:solidFill>
                  <a:schemeClr val="accent5">
                    <a:lumMod val="60000"/>
                    <a:lumOff val="40000"/>
                  </a:schemeClr>
                </a:solidFill>
                <a:latin typeface="Arial" panose="020B0604020202020204" pitchFamily="34" charset="0"/>
                <a:cs typeface="Arial" panose="020B0604020202020204" pitchFamily="34" charset="0"/>
              </a:rPr>
              <a:t>YOU ARE ALWAYS </a:t>
            </a:r>
            <a:endParaRPr lang="en-IE" sz="3900" dirty="0">
              <a:solidFill>
                <a:schemeClr val="bg1"/>
              </a:solidFill>
              <a:latin typeface="Arial" panose="020B0604020202020204" pitchFamily="34" charset="0"/>
              <a:cs typeface="Arial" panose="020B0604020202020204" pitchFamily="34" charset="0"/>
            </a:endParaRPr>
          </a:p>
        </p:txBody>
      </p:sp>
      <p:sp>
        <p:nvSpPr>
          <p:cNvPr id="13" name="WHO’S GOT…">
            <a:extLst>
              <a:ext uri="{FF2B5EF4-FFF2-40B4-BE49-F238E27FC236}">
                <a16:creationId xmlns:a16="http://schemas.microsoft.com/office/drawing/2014/main" id="{E67151A5-89BA-FF43-AA4C-F39275BA450F}"/>
              </a:ext>
            </a:extLst>
          </p:cNvPr>
          <p:cNvSpPr txBox="1">
            <a:spLocks/>
          </p:cNvSpPr>
          <p:nvPr/>
        </p:nvSpPr>
        <p:spPr>
          <a:xfrm>
            <a:off x="986979" y="3664331"/>
            <a:ext cx="9887497" cy="1925307"/>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endParaRPr lang="en-IE" sz="4300" b="1" dirty="0">
              <a:solidFill>
                <a:schemeClr val="accent5">
                  <a:lumMod val="60000"/>
                  <a:lumOff val="40000"/>
                </a:schemeClr>
              </a:solidFill>
              <a:latin typeface="Arial" panose="020B0604020202020204" pitchFamily="34" charset="0"/>
              <a:cs typeface="Arial" panose="020B0604020202020204" pitchFamily="34" charset="0"/>
            </a:endParaRPr>
          </a:p>
          <a:p>
            <a:r>
              <a:rPr lang="en-IE" b="1" dirty="0">
                <a:solidFill>
                  <a:schemeClr val="accent5">
                    <a:lumMod val="60000"/>
                    <a:lumOff val="40000"/>
                  </a:schemeClr>
                </a:solidFill>
                <a:latin typeface="Arial" panose="020B0604020202020204" pitchFamily="34" charset="0"/>
                <a:cs typeface="Arial" panose="020B0604020202020204" pitchFamily="34" charset="0"/>
              </a:rPr>
              <a:t>ON STAGE!!!!</a:t>
            </a:r>
            <a:endParaRPr lang="en-I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grpSp>
        <p:nvGrpSpPr>
          <p:cNvPr id="11" name="Group 10">
            <a:extLst>
              <a:ext uri="{FF2B5EF4-FFF2-40B4-BE49-F238E27FC236}">
                <a16:creationId xmlns:a16="http://schemas.microsoft.com/office/drawing/2014/main" id="{37DE6366-5948-5B42-8C36-F497A8D3E7AF}"/>
              </a:ext>
            </a:extLst>
          </p:cNvPr>
          <p:cNvGrpSpPr/>
          <p:nvPr/>
        </p:nvGrpSpPr>
        <p:grpSpPr>
          <a:xfrm>
            <a:off x="457200" y="52233"/>
            <a:ext cx="9984929" cy="7646959"/>
            <a:chOff x="4137102" y="728709"/>
            <a:chExt cx="9984929" cy="7646959"/>
          </a:xfrm>
        </p:grpSpPr>
        <p:pic>
          <p:nvPicPr>
            <p:cNvPr id="12" name="Picture 11">
              <a:extLst>
                <a:ext uri="{FF2B5EF4-FFF2-40B4-BE49-F238E27FC236}">
                  <a16:creationId xmlns:a16="http://schemas.microsoft.com/office/drawing/2014/main" id="{23191B6A-7B3F-1345-A034-680E3ECCB688}"/>
                </a:ext>
              </a:extLst>
            </p:cNvPr>
            <p:cNvPicPr>
              <a:picLocks noChangeAspect="1"/>
            </p:cNvPicPr>
            <p:nvPr/>
          </p:nvPicPr>
          <p:blipFill>
            <a:blip r:embed="rId4"/>
            <a:stretch>
              <a:fillRect/>
            </a:stretch>
          </p:blipFill>
          <p:spPr>
            <a:xfrm>
              <a:off x="4137102" y="728709"/>
              <a:ext cx="9984929" cy="7646959"/>
            </a:xfrm>
            <a:prstGeom prst="rect">
              <a:avLst/>
            </a:prstGeom>
          </p:spPr>
        </p:pic>
        <p:sp>
          <p:nvSpPr>
            <p:cNvPr id="13" name="TextBox 12">
              <a:extLst>
                <a:ext uri="{FF2B5EF4-FFF2-40B4-BE49-F238E27FC236}">
                  <a16:creationId xmlns:a16="http://schemas.microsoft.com/office/drawing/2014/main" id="{8E67B1E8-4D1D-AB42-8687-16F052C341B7}"/>
                </a:ext>
              </a:extLst>
            </p:cNvPr>
            <p:cNvSpPr txBox="1"/>
            <p:nvPr/>
          </p:nvSpPr>
          <p:spPr>
            <a:xfrm>
              <a:off x="6482576" y="1702456"/>
              <a:ext cx="7118025" cy="2585323"/>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ACTIONS SPEAKS LOUDER THAT YOUR WORDS!</a:t>
              </a:r>
              <a:endParaRPr lang="en-US" sz="5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65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6" name="WHO’S GOT…">
            <a:extLst>
              <a:ext uri="{FF2B5EF4-FFF2-40B4-BE49-F238E27FC236}">
                <a16:creationId xmlns:a16="http://schemas.microsoft.com/office/drawing/2014/main" id="{0D495450-6B13-4547-B963-04E254E06A9C}"/>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4 E’s</a:t>
            </a:r>
          </a:p>
        </p:txBody>
      </p:sp>
      <p:sp>
        <p:nvSpPr>
          <p:cNvPr id="7" name="WHO’S GOT…">
            <a:extLst>
              <a:ext uri="{FF2B5EF4-FFF2-40B4-BE49-F238E27FC236}">
                <a16:creationId xmlns:a16="http://schemas.microsoft.com/office/drawing/2014/main" id="{5C88E6F6-B79C-B642-A644-0BE1C3D93826}"/>
              </a:ext>
            </a:extLst>
          </p:cNvPr>
          <p:cNvSpPr txBox="1">
            <a:spLocks/>
          </p:cNvSpPr>
          <p:nvPr/>
        </p:nvSpPr>
        <p:spPr>
          <a:xfrm>
            <a:off x="278354" y="1220741"/>
            <a:ext cx="9646231"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E</a:t>
            </a:r>
            <a:r>
              <a:rPr lang="en-IE" sz="2400" dirty="0">
                <a:solidFill>
                  <a:schemeClr val="accent5">
                    <a:lumMod val="60000"/>
                    <a:lumOff val="40000"/>
                  </a:schemeClr>
                </a:solidFill>
                <a:latin typeface="Arial" panose="020B0604020202020204" pitchFamily="34" charset="0"/>
                <a:cs typeface="Arial" panose="020B0604020202020204" pitchFamily="34" charset="0"/>
              </a:rPr>
              <a:t>	</a:t>
            </a:r>
            <a:r>
              <a:rPr lang="en-IE" sz="3200" dirty="0">
                <a:solidFill>
                  <a:schemeClr val="accent5">
                    <a:lumMod val="60000"/>
                    <a:lumOff val="40000"/>
                  </a:schemeClr>
                </a:solidFill>
                <a:latin typeface="Arial" panose="020B0604020202020204" pitchFamily="34" charset="0"/>
                <a:cs typeface="Arial" panose="020B0604020202020204" pitchFamily="34" charset="0"/>
              </a:rPr>
              <a:t>ENERGY</a:t>
            </a:r>
          </a:p>
        </p:txBody>
      </p:sp>
      <p:sp>
        <p:nvSpPr>
          <p:cNvPr id="8" name="WHO’S GOT…">
            <a:extLst>
              <a:ext uri="{FF2B5EF4-FFF2-40B4-BE49-F238E27FC236}">
                <a16:creationId xmlns:a16="http://schemas.microsoft.com/office/drawing/2014/main" id="{6A0F9A6E-A81A-F147-A9BF-257009A7EEC6}"/>
              </a:ext>
            </a:extLst>
          </p:cNvPr>
          <p:cNvSpPr txBox="1">
            <a:spLocks/>
          </p:cNvSpPr>
          <p:nvPr/>
        </p:nvSpPr>
        <p:spPr>
          <a:xfrm>
            <a:off x="278354" y="1871191"/>
            <a:ext cx="11212920"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E</a:t>
            </a:r>
            <a:r>
              <a:rPr lang="en-IE" sz="2400" dirty="0">
                <a:solidFill>
                  <a:schemeClr val="accent5">
                    <a:lumMod val="60000"/>
                    <a:lumOff val="40000"/>
                  </a:schemeClr>
                </a:solidFill>
                <a:latin typeface="Arial" panose="020B0604020202020204" pitchFamily="34" charset="0"/>
                <a:cs typeface="Arial" panose="020B0604020202020204" pitchFamily="34" charset="0"/>
              </a:rPr>
              <a:t>	</a:t>
            </a:r>
            <a:r>
              <a:rPr lang="en-IE" sz="3200" dirty="0">
                <a:solidFill>
                  <a:schemeClr val="accent5">
                    <a:lumMod val="60000"/>
                    <a:lumOff val="40000"/>
                  </a:schemeClr>
                </a:solidFill>
                <a:latin typeface="Arial" panose="020B0604020202020204" pitchFamily="34" charset="0"/>
                <a:cs typeface="Arial" panose="020B0604020202020204" pitchFamily="34" charset="0"/>
              </a:rPr>
              <a:t>EXCITEMENT</a:t>
            </a:r>
          </a:p>
        </p:txBody>
      </p:sp>
      <p:sp>
        <p:nvSpPr>
          <p:cNvPr id="9" name="WHO’S GOT…">
            <a:extLst>
              <a:ext uri="{FF2B5EF4-FFF2-40B4-BE49-F238E27FC236}">
                <a16:creationId xmlns:a16="http://schemas.microsoft.com/office/drawing/2014/main" id="{C344D857-938A-9A44-B331-04E206243416}"/>
              </a:ext>
            </a:extLst>
          </p:cNvPr>
          <p:cNvSpPr txBox="1">
            <a:spLocks/>
          </p:cNvSpPr>
          <p:nvPr/>
        </p:nvSpPr>
        <p:spPr>
          <a:xfrm>
            <a:off x="278353" y="2512213"/>
            <a:ext cx="11297761"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E</a:t>
            </a:r>
            <a:r>
              <a:rPr lang="en-IE" sz="2400" dirty="0">
                <a:solidFill>
                  <a:schemeClr val="accent5">
                    <a:lumMod val="60000"/>
                    <a:lumOff val="40000"/>
                  </a:schemeClr>
                </a:solidFill>
                <a:latin typeface="Arial" panose="020B0604020202020204" pitchFamily="34" charset="0"/>
                <a:cs typeface="Arial" panose="020B0604020202020204" pitchFamily="34" charset="0"/>
              </a:rPr>
              <a:t>	</a:t>
            </a:r>
            <a:r>
              <a:rPr lang="en-IE" sz="3200" dirty="0">
                <a:solidFill>
                  <a:schemeClr val="accent5">
                    <a:lumMod val="60000"/>
                    <a:lumOff val="40000"/>
                  </a:schemeClr>
                </a:solidFill>
                <a:latin typeface="Arial" panose="020B0604020202020204" pitchFamily="34" charset="0"/>
                <a:cs typeface="Arial" panose="020B0604020202020204" pitchFamily="34" charset="0"/>
              </a:rPr>
              <a:t>ENTHUSIASM</a:t>
            </a:r>
          </a:p>
        </p:txBody>
      </p:sp>
      <p:sp>
        <p:nvSpPr>
          <p:cNvPr id="10" name="WHO’S GOT…">
            <a:extLst>
              <a:ext uri="{FF2B5EF4-FFF2-40B4-BE49-F238E27FC236}">
                <a16:creationId xmlns:a16="http://schemas.microsoft.com/office/drawing/2014/main" id="{178E68BD-4479-0C4A-A60A-58782194EF23}"/>
              </a:ext>
            </a:extLst>
          </p:cNvPr>
          <p:cNvSpPr txBox="1">
            <a:spLocks/>
          </p:cNvSpPr>
          <p:nvPr/>
        </p:nvSpPr>
        <p:spPr>
          <a:xfrm>
            <a:off x="278354" y="3162663"/>
            <a:ext cx="11212920"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E</a:t>
            </a:r>
            <a:r>
              <a:rPr lang="en-IE" sz="2400" dirty="0">
                <a:solidFill>
                  <a:schemeClr val="accent5">
                    <a:lumMod val="60000"/>
                    <a:lumOff val="40000"/>
                  </a:schemeClr>
                </a:solidFill>
                <a:latin typeface="Arial" panose="020B0604020202020204" pitchFamily="34" charset="0"/>
                <a:cs typeface="Arial" panose="020B0604020202020204" pitchFamily="34" charset="0"/>
              </a:rPr>
              <a:t>	</a:t>
            </a:r>
            <a:r>
              <a:rPr lang="en-IE" sz="3200" dirty="0">
                <a:solidFill>
                  <a:schemeClr val="accent5">
                    <a:lumMod val="60000"/>
                    <a:lumOff val="40000"/>
                  </a:schemeClr>
                </a:solidFill>
                <a:latin typeface="Arial" panose="020B0604020202020204" pitchFamily="34" charset="0"/>
                <a:cs typeface="Arial" panose="020B0604020202020204" pitchFamily="34" charset="0"/>
              </a:rPr>
              <a:t>EMPATHY</a:t>
            </a:r>
            <a:r>
              <a:rPr lang="en-IE" sz="2400" dirty="0">
                <a:solidFill>
                  <a:schemeClr val="accent5">
                    <a:lumMod val="60000"/>
                    <a:lumOff val="40000"/>
                  </a:schemeClr>
                </a:solidFill>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5DB78628-858F-1C4B-8F09-7F3681FB4D31}"/>
              </a:ext>
            </a:extLst>
          </p:cNvPr>
          <p:cNvPicPr>
            <a:picLocks noChangeAspect="1"/>
          </p:cNvPicPr>
          <p:nvPr/>
        </p:nvPicPr>
        <p:blipFill>
          <a:blip r:embed="rId4"/>
          <a:stretch>
            <a:fillRect/>
          </a:stretch>
        </p:blipFill>
        <p:spPr>
          <a:xfrm>
            <a:off x="6249971" y="4181740"/>
            <a:ext cx="4268557" cy="3269075"/>
          </a:xfrm>
          <a:prstGeom prst="rect">
            <a:avLst/>
          </a:prstGeom>
        </p:spPr>
      </p:pic>
      <p:pic>
        <p:nvPicPr>
          <p:cNvPr id="17" name="Picture 16">
            <a:extLst>
              <a:ext uri="{FF2B5EF4-FFF2-40B4-BE49-F238E27FC236}">
                <a16:creationId xmlns:a16="http://schemas.microsoft.com/office/drawing/2014/main" id="{B24E5ECF-6667-6C4C-8292-253EC581E4C0}"/>
              </a:ext>
            </a:extLst>
          </p:cNvPr>
          <p:cNvPicPr>
            <a:picLocks noChangeAspect="1"/>
          </p:cNvPicPr>
          <p:nvPr/>
        </p:nvPicPr>
        <p:blipFill>
          <a:blip r:embed="rId5"/>
          <a:stretch>
            <a:fillRect/>
          </a:stretch>
        </p:blipFill>
        <p:spPr>
          <a:xfrm>
            <a:off x="1042650" y="3836651"/>
            <a:ext cx="3103236" cy="3398422"/>
          </a:xfrm>
          <a:prstGeom prst="rect">
            <a:avLst/>
          </a:prstGeom>
        </p:spPr>
      </p:pic>
    </p:spTree>
    <p:extLst>
      <p:ext uri="{BB962C8B-B14F-4D97-AF65-F5344CB8AC3E}">
        <p14:creationId xmlns:p14="http://schemas.microsoft.com/office/powerpoint/2010/main" val="265751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8828-B35B-064E-9326-8CCB6129C649}"/>
              </a:ext>
            </a:extLst>
          </p:cNvPr>
          <p:cNvSpPr>
            <a:spLocks noGrp="1"/>
          </p:cNvSpPr>
          <p:nvPr>
            <p:ph type="title"/>
          </p:nvPr>
        </p:nvSpPr>
        <p:spPr/>
        <p:txBody>
          <a:bodyPr/>
          <a:lstStyle/>
          <a:p>
            <a:r>
              <a:rPr lang="en-IE" dirty="0"/>
              <a:t>Emma Butler</a:t>
            </a:r>
            <a:r>
              <a:rPr lang="en-US" dirty="0"/>
              <a:t/>
            </a:r>
            <a:br>
              <a:rPr lang="en-US" dirty="0"/>
            </a:br>
            <a:endParaRPr lang="en-US" dirty="0"/>
          </a:p>
        </p:txBody>
      </p:sp>
      <p:pic>
        <p:nvPicPr>
          <p:cNvPr id="4" name="Picture 3">
            <a:extLst>
              <a:ext uri="{FF2B5EF4-FFF2-40B4-BE49-F238E27FC236}">
                <a16:creationId xmlns:a16="http://schemas.microsoft.com/office/drawing/2014/main" id="{E62EFFF8-AED3-B445-8884-E08DDC2D22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922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30406"/>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869324" y="1329174"/>
            <a:ext cx="10348175" cy="15878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4000" dirty="0">
                <a:solidFill>
                  <a:schemeClr val="bg1"/>
                </a:solidFill>
                <a:latin typeface="Arial" panose="020B0604020202020204" pitchFamily="34" charset="0"/>
                <a:cs typeface="Arial" panose="020B0604020202020204" pitchFamily="34" charset="0"/>
              </a:rPr>
              <a:t>SALES /LEADERSHIP IS A </a:t>
            </a:r>
          </a:p>
        </p:txBody>
      </p:sp>
      <p:sp>
        <p:nvSpPr>
          <p:cNvPr id="12" name="WHO’S GOT…">
            <a:extLst>
              <a:ext uri="{FF2B5EF4-FFF2-40B4-BE49-F238E27FC236}">
                <a16:creationId xmlns:a16="http://schemas.microsoft.com/office/drawing/2014/main" id="{28BD9D32-CD11-D74E-BD6B-0F1259D80F01}"/>
              </a:ext>
            </a:extLst>
          </p:cNvPr>
          <p:cNvSpPr txBox="1">
            <a:spLocks/>
          </p:cNvSpPr>
          <p:nvPr/>
        </p:nvSpPr>
        <p:spPr>
          <a:xfrm>
            <a:off x="663677" y="2808927"/>
            <a:ext cx="10028527" cy="1300958"/>
          </a:xfrm>
          <a:prstGeom prst="rect">
            <a:avLst/>
          </a:prstGeom>
        </p:spPr>
        <p:txBody>
          <a:bodyPr vert="horz" lIns="91440" tIns="45720" rIns="91440" bIns="45720" rtlCol="0" anchor="t">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r>
              <a:rPr lang="en-IE" sz="6400" b="1" dirty="0">
                <a:solidFill>
                  <a:schemeClr val="accent6"/>
                </a:solidFill>
                <a:latin typeface="Arial" panose="020B0604020202020204" pitchFamily="34" charset="0"/>
                <a:cs typeface="Arial" panose="020B0604020202020204" pitchFamily="34" charset="0"/>
              </a:rPr>
              <a:t>RELATIONSHIP</a:t>
            </a:r>
            <a:r>
              <a:rPr lang="en-IE" sz="4400" b="1" dirty="0">
                <a:solidFill>
                  <a:schemeClr val="accent5">
                    <a:lumMod val="60000"/>
                    <a:lumOff val="40000"/>
                  </a:schemeClr>
                </a:solidFill>
                <a:latin typeface="Arial" panose="020B0604020202020204" pitchFamily="34" charset="0"/>
                <a:cs typeface="Arial" panose="020B0604020202020204" pitchFamily="34" charset="0"/>
              </a:rPr>
              <a:t> THROUGH WHICH YOU……. ……..</a:t>
            </a:r>
            <a:endParaRPr lang="en-IE" sz="3900" dirty="0">
              <a:solidFill>
                <a:schemeClr val="bg1"/>
              </a:solidFill>
              <a:latin typeface="Arial" panose="020B0604020202020204" pitchFamily="34" charset="0"/>
              <a:cs typeface="Arial" panose="020B0604020202020204" pitchFamily="34" charset="0"/>
            </a:endParaRPr>
          </a:p>
        </p:txBody>
      </p:sp>
      <p:sp>
        <p:nvSpPr>
          <p:cNvPr id="13" name="WHO’S GOT…">
            <a:extLst>
              <a:ext uri="{FF2B5EF4-FFF2-40B4-BE49-F238E27FC236}">
                <a16:creationId xmlns:a16="http://schemas.microsoft.com/office/drawing/2014/main" id="{E67151A5-89BA-FF43-AA4C-F39275BA450F}"/>
              </a:ext>
            </a:extLst>
          </p:cNvPr>
          <p:cNvSpPr txBox="1">
            <a:spLocks/>
          </p:cNvSpPr>
          <p:nvPr/>
        </p:nvSpPr>
        <p:spPr>
          <a:xfrm>
            <a:off x="986979" y="3664331"/>
            <a:ext cx="9887497" cy="1925307"/>
          </a:xfrm>
          <a:prstGeom prst="rect">
            <a:avLst/>
          </a:prstGeom>
        </p:spPr>
        <p:txBody>
          <a:bodyPr vert="horz" lIns="91440" tIns="45720" rIns="91440" bIns="45720" rtlCol="0" anchor="t">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panose="020B0604020202020204" pitchFamily="34" charset="0"/>
              <a:cs typeface="Arial" panose="020B0604020202020204" pitchFamily="34" charset="0"/>
            </a:endParaRPr>
          </a:p>
          <a:p>
            <a:endParaRPr lang="en-IE" sz="4300" b="1" dirty="0">
              <a:solidFill>
                <a:schemeClr val="accent6"/>
              </a:solidFill>
              <a:latin typeface="Arial" panose="020B0604020202020204" pitchFamily="34" charset="0"/>
              <a:cs typeface="Arial" panose="020B0604020202020204" pitchFamily="34" charset="0"/>
            </a:endParaRPr>
          </a:p>
          <a:p>
            <a:r>
              <a:rPr lang="en-IE" sz="4800" b="1" dirty="0">
                <a:solidFill>
                  <a:schemeClr val="accent6"/>
                </a:solidFill>
                <a:latin typeface="Arial" panose="020B0604020202020204" pitchFamily="34" charset="0"/>
                <a:cs typeface="Arial" panose="020B0604020202020204" pitchFamily="34" charset="0"/>
              </a:rPr>
              <a:t>INFLUENCE </a:t>
            </a:r>
            <a:r>
              <a:rPr lang="en-IE" sz="4800" b="1" dirty="0">
                <a:solidFill>
                  <a:schemeClr val="accent5">
                    <a:lumMod val="60000"/>
                    <a:lumOff val="40000"/>
                  </a:schemeClr>
                </a:solidFill>
                <a:latin typeface="Arial" panose="020B0604020202020204" pitchFamily="34" charset="0"/>
                <a:cs typeface="Arial" panose="020B0604020202020204" pitchFamily="34" charset="0"/>
              </a:rPr>
              <a:t>THE </a:t>
            </a:r>
            <a:r>
              <a:rPr lang="en-IE" sz="4800" b="1" dirty="0">
                <a:solidFill>
                  <a:srgbClr val="FFC000"/>
                </a:solidFill>
                <a:latin typeface="Arial" panose="020B0604020202020204" pitchFamily="34" charset="0"/>
                <a:cs typeface="Arial" panose="020B0604020202020204" pitchFamily="34" charset="0"/>
              </a:rPr>
              <a:t>ACTIONS AND BEHAVIOURS OF OTHERS</a:t>
            </a:r>
            <a:endParaRPr lang="en-IE" sz="43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7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FD27CA-AB03-44C0-95AC-CB884DC25F52}"/>
              </a:ext>
            </a:extLst>
          </p:cNvPr>
          <p:cNvSpPr/>
          <p:nvPr/>
        </p:nvSpPr>
        <p:spPr>
          <a:xfrm>
            <a:off x="1895475" y="1728655"/>
            <a:ext cx="8458200" cy="422808"/>
          </a:xfrm>
          <a:prstGeom prst="rect">
            <a:avLst/>
          </a:prstGeom>
        </p:spPr>
        <p:txBody>
          <a:bodyPr wrap="square">
            <a:spAutoFit/>
          </a:bodyPr>
          <a:lstStyle/>
          <a:p>
            <a:pPr marL="257175" indent="-257175">
              <a:lnSpc>
                <a:spcPct val="107000"/>
              </a:lnSpc>
              <a:buFont typeface="Symbol" panose="05050102010706020507" pitchFamily="18" charset="2"/>
              <a:buChar char=""/>
            </a:pPr>
            <a:r>
              <a:rPr lang="en-IE" sz="2100" b="1" dirty="0">
                <a:latin typeface="Calibri" panose="020F0502020204030204" pitchFamily="34" charset="0"/>
                <a:ea typeface="Calibri" panose="020F0502020204030204" pitchFamily="34" charset="0"/>
                <a:cs typeface="Times New Roman" panose="02020603050405020304" pitchFamily="18" charset="0"/>
              </a:rPr>
              <a:t>To achieve more consistency, the following guide will help:</a:t>
            </a:r>
          </a:p>
        </p:txBody>
      </p:sp>
      <p:sp>
        <p:nvSpPr>
          <p:cNvPr id="3" name="Title 1">
            <a:extLst>
              <a:ext uri="{FF2B5EF4-FFF2-40B4-BE49-F238E27FC236}">
                <a16:creationId xmlns:a16="http://schemas.microsoft.com/office/drawing/2014/main" id="{7D62D5BB-A60D-414D-95C1-C06981C8B9F1}"/>
              </a:ext>
            </a:extLst>
          </p:cNvPr>
          <p:cNvSpPr txBox="1">
            <a:spLocks/>
          </p:cNvSpPr>
          <p:nvPr/>
        </p:nvSpPr>
        <p:spPr>
          <a:xfrm>
            <a:off x="1809368" y="1053395"/>
            <a:ext cx="7811311" cy="4776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400" b="1" dirty="0">
                <a:solidFill>
                  <a:schemeClr val="bg1"/>
                </a:solidFill>
                <a:latin typeface="Arial" panose="020B0604020202020204" pitchFamily="34" charset="0"/>
                <a:cs typeface="Arial" panose="020B0604020202020204" pitchFamily="34" charset="0"/>
              </a:rPr>
              <a:t>Ranking our Client Relationships</a:t>
            </a:r>
            <a:endParaRPr lang="en-IE" sz="225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874D3EE-371F-4FAF-8FF4-13DCF98075EC}"/>
              </a:ext>
            </a:extLst>
          </p:cNvPr>
          <p:cNvPicPr>
            <a:picLocks noChangeAspect="1"/>
          </p:cNvPicPr>
          <p:nvPr/>
        </p:nvPicPr>
        <p:blipFill>
          <a:blip r:embed="rId3"/>
          <a:stretch>
            <a:fillRect/>
          </a:stretch>
        </p:blipFill>
        <p:spPr>
          <a:xfrm>
            <a:off x="1759058" y="2207419"/>
            <a:ext cx="8424714" cy="3597186"/>
          </a:xfrm>
          <a:prstGeom prst="rect">
            <a:avLst/>
          </a:prstGeom>
        </p:spPr>
      </p:pic>
    </p:spTree>
    <p:extLst>
      <p:ext uri="{BB962C8B-B14F-4D97-AF65-F5344CB8AC3E}">
        <p14:creationId xmlns:p14="http://schemas.microsoft.com/office/powerpoint/2010/main" val="1525914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3" y="377073"/>
            <a:ext cx="10315305"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200" b="1" dirty="0">
                <a:solidFill>
                  <a:schemeClr val="bg1"/>
                </a:solidFill>
                <a:latin typeface="Arial Black" panose="020B0604020202020204" pitchFamily="34" charset="0"/>
                <a:cs typeface="Arial Black" panose="020B0604020202020204" pitchFamily="34" charset="0"/>
              </a:rPr>
              <a:t>UNDERSTAND THE CUSTOMERS PROFILE</a:t>
            </a:r>
          </a:p>
        </p:txBody>
      </p:sp>
      <p:sp>
        <p:nvSpPr>
          <p:cNvPr id="2" name="Oval 1">
            <a:extLst>
              <a:ext uri="{FF2B5EF4-FFF2-40B4-BE49-F238E27FC236}">
                <a16:creationId xmlns:a16="http://schemas.microsoft.com/office/drawing/2014/main" id="{597C0BFD-AE97-0646-8461-2E64D41F964C}"/>
              </a:ext>
            </a:extLst>
          </p:cNvPr>
          <p:cNvSpPr/>
          <p:nvPr/>
        </p:nvSpPr>
        <p:spPr>
          <a:xfrm>
            <a:off x="367989"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WHO’S GOT…">
            <a:extLst>
              <a:ext uri="{FF2B5EF4-FFF2-40B4-BE49-F238E27FC236}">
                <a16:creationId xmlns:a16="http://schemas.microsoft.com/office/drawing/2014/main" id="{BD57A08E-C6EA-394B-91CE-6B7E9F7E320F}"/>
              </a:ext>
            </a:extLst>
          </p:cNvPr>
          <p:cNvSpPr txBox="1">
            <a:spLocks/>
          </p:cNvSpPr>
          <p:nvPr/>
        </p:nvSpPr>
        <p:spPr>
          <a:xfrm>
            <a:off x="897457" y="3164158"/>
            <a:ext cx="229757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BE BRIEF</a:t>
            </a:r>
          </a:p>
        </p:txBody>
      </p:sp>
      <p:sp>
        <p:nvSpPr>
          <p:cNvPr id="18" name="Oval 17">
            <a:extLst>
              <a:ext uri="{FF2B5EF4-FFF2-40B4-BE49-F238E27FC236}">
                <a16:creationId xmlns:a16="http://schemas.microsoft.com/office/drawing/2014/main" id="{9B330701-5E43-424F-AD4C-FD2FC74D1719}"/>
              </a:ext>
            </a:extLst>
          </p:cNvPr>
          <p:cNvSpPr/>
          <p:nvPr/>
        </p:nvSpPr>
        <p:spPr>
          <a:xfrm>
            <a:off x="4070194"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HO’S GOT…">
            <a:extLst>
              <a:ext uri="{FF2B5EF4-FFF2-40B4-BE49-F238E27FC236}">
                <a16:creationId xmlns:a16="http://schemas.microsoft.com/office/drawing/2014/main" id="{C59CE95E-DF4C-074B-A0C9-7695C3C63D6A}"/>
              </a:ext>
            </a:extLst>
          </p:cNvPr>
          <p:cNvSpPr txBox="1">
            <a:spLocks/>
          </p:cNvSpPr>
          <p:nvPr/>
        </p:nvSpPr>
        <p:spPr>
          <a:xfrm>
            <a:off x="4092495" y="3164158"/>
            <a:ext cx="3203387"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BE BRILLANT</a:t>
            </a:r>
          </a:p>
        </p:txBody>
      </p:sp>
      <p:sp>
        <p:nvSpPr>
          <p:cNvPr id="20" name="Oval 19">
            <a:extLst>
              <a:ext uri="{FF2B5EF4-FFF2-40B4-BE49-F238E27FC236}">
                <a16:creationId xmlns:a16="http://schemas.microsoft.com/office/drawing/2014/main" id="{2CE20F55-05F3-534E-8F31-FE0766D1D76A}"/>
              </a:ext>
            </a:extLst>
          </p:cNvPr>
          <p:cNvSpPr/>
          <p:nvPr/>
        </p:nvSpPr>
        <p:spPr>
          <a:xfrm>
            <a:off x="7772399"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HO’S GOT…">
            <a:extLst>
              <a:ext uri="{FF2B5EF4-FFF2-40B4-BE49-F238E27FC236}">
                <a16:creationId xmlns:a16="http://schemas.microsoft.com/office/drawing/2014/main" id="{DC66B325-6A7A-6B44-971F-0CC22DE01DAB}"/>
              </a:ext>
            </a:extLst>
          </p:cNvPr>
          <p:cNvSpPr txBox="1">
            <a:spLocks/>
          </p:cNvSpPr>
          <p:nvPr/>
        </p:nvSpPr>
        <p:spPr>
          <a:xfrm>
            <a:off x="8037132" y="3164158"/>
            <a:ext cx="282704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BE GONE</a:t>
            </a:r>
          </a:p>
        </p:txBody>
      </p:sp>
    </p:spTree>
    <p:extLst>
      <p:ext uri="{BB962C8B-B14F-4D97-AF65-F5344CB8AC3E}">
        <p14:creationId xmlns:p14="http://schemas.microsoft.com/office/powerpoint/2010/main" val="249043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5" grpId="0"/>
      <p:bldP spid="18" grpId="0" animBg="1"/>
      <p:bldP spid="19" grpId="0"/>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3460266" y="2842747"/>
            <a:ext cx="5579410" cy="142049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4800" b="1" dirty="0">
                <a:solidFill>
                  <a:schemeClr val="bg1"/>
                </a:solidFill>
                <a:latin typeface="Arial" panose="020B0604020202020204" pitchFamily="34" charset="0"/>
                <a:cs typeface="Arial" panose="020B0604020202020204" pitchFamily="34" charset="0"/>
              </a:rPr>
              <a:t>WHITE PAPER EXERCISE</a:t>
            </a:r>
            <a:endParaRPr lang="en-IE" sz="4800" dirty="0">
              <a:solidFill>
                <a:schemeClr val="bg1"/>
              </a:solidFill>
              <a:latin typeface="Arial" panose="020B0604020202020204" pitchFamily="34" charset="0"/>
              <a:cs typeface="Arial" panose="020B0604020202020204" pitchFamily="34" charset="0"/>
            </a:endParaRPr>
          </a:p>
        </p:txBody>
      </p:sp>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EXERCISE</a:t>
            </a:r>
          </a:p>
        </p:txBody>
      </p:sp>
    </p:spTree>
    <p:extLst>
      <p:ext uri="{BB962C8B-B14F-4D97-AF65-F5344CB8AC3E}">
        <p14:creationId xmlns:p14="http://schemas.microsoft.com/office/powerpoint/2010/main" val="131386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6" name="WHO’S GOT…">
            <a:extLst>
              <a:ext uri="{FF2B5EF4-FFF2-40B4-BE49-F238E27FC236}">
                <a16:creationId xmlns:a16="http://schemas.microsoft.com/office/drawing/2014/main" id="{0D495450-6B13-4547-B963-04E254E06A9C}"/>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THE PROCESS</a:t>
            </a:r>
          </a:p>
        </p:txBody>
      </p:sp>
      <p:sp>
        <p:nvSpPr>
          <p:cNvPr id="2" name="Rectangle 1">
            <a:extLst>
              <a:ext uri="{FF2B5EF4-FFF2-40B4-BE49-F238E27FC236}">
                <a16:creationId xmlns:a16="http://schemas.microsoft.com/office/drawing/2014/main" id="{D12AE711-43AE-7A46-A79C-C89C6186BC42}"/>
              </a:ext>
            </a:extLst>
          </p:cNvPr>
          <p:cNvSpPr/>
          <p:nvPr/>
        </p:nvSpPr>
        <p:spPr>
          <a:xfrm>
            <a:off x="432071" y="2588687"/>
            <a:ext cx="2121946"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WHO’S GOT…">
            <a:extLst>
              <a:ext uri="{FF2B5EF4-FFF2-40B4-BE49-F238E27FC236}">
                <a16:creationId xmlns:a16="http://schemas.microsoft.com/office/drawing/2014/main" id="{5C88E6F6-B79C-B642-A644-0BE1C3D93826}"/>
              </a:ext>
            </a:extLst>
          </p:cNvPr>
          <p:cNvSpPr txBox="1">
            <a:spLocks/>
          </p:cNvSpPr>
          <p:nvPr/>
        </p:nvSpPr>
        <p:spPr>
          <a:xfrm>
            <a:off x="449811" y="2625507"/>
            <a:ext cx="2121946"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bg1"/>
                </a:solidFill>
                <a:latin typeface="Arial" panose="020B0604020202020204" pitchFamily="34" charset="0"/>
                <a:cs typeface="Arial" panose="020B0604020202020204" pitchFamily="34" charset="0"/>
              </a:rPr>
              <a:t>SENDER</a:t>
            </a:r>
            <a:endParaRPr lang="en-IE" sz="2400" dirty="0">
              <a:solidFill>
                <a:schemeClr val="bg1"/>
              </a:solidFill>
              <a:latin typeface="Arial" panose="020B0604020202020204" pitchFamily="34" charset="0"/>
              <a:cs typeface="Arial" panose="020B0604020202020204" pitchFamily="34" charset="0"/>
            </a:endParaRPr>
          </a:p>
        </p:txBody>
      </p:sp>
      <p:sp>
        <p:nvSpPr>
          <p:cNvPr id="12" name="WHO’S GOT…">
            <a:extLst>
              <a:ext uri="{FF2B5EF4-FFF2-40B4-BE49-F238E27FC236}">
                <a16:creationId xmlns:a16="http://schemas.microsoft.com/office/drawing/2014/main" id="{CBAA341E-8B5F-C74E-BE85-ED97A9D893A0}"/>
              </a:ext>
            </a:extLst>
          </p:cNvPr>
          <p:cNvSpPr txBox="1">
            <a:spLocks/>
          </p:cNvSpPr>
          <p:nvPr/>
        </p:nvSpPr>
        <p:spPr>
          <a:xfrm>
            <a:off x="2650083" y="1833655"/>
            <a:ext cx="2121946" cy="79185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ENCODE</a:t>
            </a:r>
            <a:endParaRPr lang="en-IE" sz="24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91E76FB-A3AF-DA4A-A736-1B8105318536}"/>
              </a:ext>
            </a:extLst>
          </p:cNvPr>
          <p:cNvSpPr/>
          <p:nvPr/>
        </p:nvSpPr>
        <p:spPr>
          <a:xfrm>
            <a:off x="4704029" y="2588687"/>
            <a:ext cx="2554017"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WHO’S GOT…">
            <a:extLst>
              <a:ext uri="{FF2B5EF4-FFF2-40B4-BE49-F238E27FC236}">
                <a16:creationId xmlns:a16="http://schemas.microsoft.com/office/drawing/2014/main" id="{981638ED-4BA2-264C-8737-483852B7B0B0}"/>
              </a:ext>
            </a:extLst>
          </p:cNvPr>
          <p:cNvSpPr txBox="1">
            <a:spLocks/>
          </p:cNvSpPr>
          <p:nvPr/>
        </p:nvSpPr>
        <p:spPr>
          <a:xfrm>
            <a:off x="4721770" y="2625507"/>
            <a:ext cx="2886082"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bg1"/>
                </a:solidFill>
                <a:latin typeface="Arial" panose="020B0604020202020204" pitchFamily="34" charset="0"/>
                <a:cs typeface="Arial" panose="020B0604020202020204" pitchFamily="34" charset="0"/>
              </a:rPr>
              <a:t>MESSAGE</a:t>
            </a:r>
            <a:endParaRPr lang="en-IE" sz="24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9866392-897E-574B-878C-F14C25D7B2E6}"/>
              </a:ext>
            </a:extLst>
          </p:cNvPr>
          <p:cNvSpPr/>
          <p:nvPr/>
        </p:nvSpPr>
        <p:spPr>
          <a:xfrm>
            <a:off x="9376042" y="2588687"/>
            <a:ext cx="2554017"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WHO’S GOT…">
            <a:extLst>
              <a:ext uri="{FF2B5EF4-FFF2-40B4-BE49-F238E27FC236}">
                <a16:creationId xmlns:a16="http://schemas.microsoft.com/office/drawing/2014/main" id="{FF11399A-6458-004C-8EAA-F0A3C268C186}"/>
              </a:ext>
            </a:extLst>
          </p:cNvPr>
          <p:cNvSpPr txBox="1">
            <a:spLocks/>
          </p:cNvSpPr>
          <p:nvPr/>
        </p:nvSpPr>
        <p:spPr>
          <a:xfrm>
            <a:off x="9393783" y="2625507"/>
            <a:ext cx="2886082"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bg1"/>
                </a:solidFill>
                <a:latin typeface="Arial" panose="020B0604020202020204" pitchFamily="34" charset="0"/>
                <a:cs typeface="Arial" panose="020B0604020202020204" pitchFamily="34" charset="0"/>
              </a:rPr>
              <a:t>RECEIVER</a:t>
            </a:r>
            <a:endParaRPr lang="en-IE" sz="2400" dirty="0">
              <a:solidFill>
                <a:schemeClr val="bg1"/>
              </a:solidFill>
              <a:latin typeface="Arial" panose="020B0604020202020204" pitchFamily="34" charset="0"/>
              <a:cs typeface="Arial" panose="020B0604020202020204" pitchFamily="34" charset="0"/>
            </a:endParaRPr>
          </a:p>
        </p:txBody>
      </p:sp>
      <p:sp>
        <p:nvSpPr>
          <p:cNvPr id="19" name="WHO’S GOT…">
            <a:extLst>
              <a:ext uri="{FF2B5EF4-FFF2-40B4-BE49-F238E27FC236}">
                <a16:creationId xmlns:a16="http://schemas.microsoft.com/office/drawing/2014/main" id="{8A8F618B-0B41-884B-AE02-588C0E208B37}"/>
              </a:ext>
            </a:extLst>
          </p:cNvPr>
          <p:cNvSpPr txBox="1">
            <a:spLocks/>
          </p:cNvSpPr>
          <p:nvPr/>
        </p:nvSpPr>
        <p:spPr>
          <a:xfrm>
            <a:off x="7307808" y="1833655"/>
            <a:ext cx="2121946" cy="79185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DECODE</a:t>
            </a:r>
            <a:endParaRPr lang="en-IE" sz="24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3" name="Right Arrow 2">
            <a:extLst>
              <a:ext uri="{FF2B5EF4-FFF2-40B4-BE49-F238E27FC236}">
                <a16:creationId xmlns:a16="http://schemas.microsoft.com/office/drawing/2014/main" id="{54D3076F-B66D-FF45-B2F7-C1C00E9F763D}"/>
              </a:ext>
            </a:extLst>
          </p:cNvPr>
          <p:cNvSpPr/>
          <p:nvPr/>
        </p:nvSpPr>
        <p:spPr>
          <a:xfrm>
            <a:off x="2855772" y="2830617"/>
            <a:ext cx="1528762" cy="467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a:extLst>
              <a:ext uri="{FF2B5EF4-FFF2-40B4-BE49-F238E27FC236}">
                <a16:creationId xmlns:a16="http://schemas.microsoft.com/office/drawing/2014/main" id="{FCA74136-75A3-0544-8B57-78F4F408C17A}"/>
              </a:ext>
            </a:extLst>
          </p:cNvPr>
          <p:cNvSpPr/>
          <p:nvPr/>
        </p:nvSpPr>
        <p:spPr>
          <a:xfrm>
            <a:off x="7642085" y="2830617"/>
            <a:ext cx="1528762" cy="467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Bent Up Arrow 10">
            <a:extLst>
              <a:ext uri="{FF2B5EF4-FFF2-40B4-BE49-F238E27FC236}">
                <a16:creationId xmlns:a16="http://schemas.microsoft.com/office/drawing/2014/main" id="{FB0F7042-6D09-C44F-9C44-47D176D452D4}"/>
              </a:ext>
            </a:extLst>
          </p:cNvPr>
          <p:cNvSpPr/>
          <p:nvPr/>
        </p:nvSpPr>
        <p:spPr>
          <a:xfrm flipH="1">
            <a:off x="822972" y="3883881"/>
            <a:ext cx="9469172" cy="105783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WHO’S GOT…">
            <a:extLst>
              <a:ext uri="{FF2B5EF4-FFF2-40B4-BE49-F238E27FC236}">
                <a16:creationId xmlns:a16="http://schemas.microsoft.com/office/drawing/2014/main" id="{1219A6AE-71C7-5F44-AD16-05229FE099D9}"/>
              </a:ext>
            </a:extLst>
          </p:cNvPr>
          <p:cNvSpPr txBox="1">
            <a:spLocks/>
          </p:cNvSpPr>
          <p:nvPr/>
        </p:nvSpPr>
        <p:spPr>
          <a:xfrm>
            <a:off x="1771660" y="5317889"/>
            <a:ext cx="8920544"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600" b="1" dirty="0">
                <a:solidFill>
                  <a:schemeClr val="accent5">
                    <a:lumMod val="60000"/>
                    <a:lumOff val="40000"/>
                  </a:schemeClr>
                </a:solidFill>
                <a:latin typeface="Arial" panose="020B0604020202020204" pitchFamily="34" charset="0"/>
                <a:cs typeface="Arial" panose="020B0604020202020204" pitchFamily="34" charset="0"/>
              </a:rPr>
              <a:t>TWO WAY FEEDBACK &amp; ENGAGEMENT</a:t>
            </a:r>
            <a:endParaRPr lang="en-IE" sz="24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2" name="Bent Up Arrow 21">
            <a:extLst>
              <a:ext uri="{FF2B5EF4-FFF2-40B4-BE49-F238E27FC236}">
                <a16:creationId xmlns:a16="http://schemas.microsoft.com/office/drawing/2014/main" id="{06BE8621-297E-A449-A607-1F4B1D7386DF}"/>
              </a:ext>
            </a:extLst>
          </p:cNvPr>
          <p:cNvSpPr/>
          <p:nvPr/>
        </p:nvSpPr>
        <p:spPr>
          <a:xfrm>
            <a:off x="1953411" y="4313102"/>
            <a:ext cx="9469172" cy="105783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3917BA1-EE52-F345-A46B-1F7B28DF1D0B}"/>
              </a:ext>
            </a:extLst>
          </p:cNvPr>
          <p:cNvSpPr/>
          <p:nvPr/>
        </p:nvSpPr>
        <p:spPr>
          <a:xfrm>
            <a:off x="10029825" y="3714750"/>
            <a:ext cx="262319" cy="11272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7228064-40A1-F648-8C49-A1A081CDD4E2}"/>
              </a:ext>
            </a:extLst>
          </p:cNvPr>
          <p:cNvSpPr/>
          <p:nvPr/>
        </p:nvSpPr>
        <p:spPr>
          <a:xfrm>
            <a:off x="1943100" y="4029075"/>
            <a:ext cx="262319" cy="11272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WHO’S GOT…">
            <a:extLst>
              <a:ext uri="{FF2B5EF4-FFF2-40B4-BE49-F238E27FC236}">
                <a16:creationId xmlns:a16="http://schemas.microsoft.com/office/drawing/2014/main" id="{B83A6FAE-D208-F14C-881A-CDC4F0A56744}"/>
              </a:ext>
            </a:extLst>
          </p:cNvPr>
          <p:cNvSpPr txBox="1">
            <a:spLocks/>
          </p:cNvSpPr>
          <p:nvPr/>
        </p:nvSpPr>
        <p:spPr>
          <a:xfrm>
            <a:off x="4469873" y="1086960"/>
            <a:ext cx="2886082" cy="7918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000" b="1" dirty="0">
                <a:solidFill>
                  <a:schemeClr val="bg1"/>
                </a:solidFill>
                <a:latin typeface="Arial" panose="020B0604020202020204" pitchFamily="34" charset="0"/>
                <a:cs typeface="Arial" panose="020B0604020202020204" pitchFamily="34" charset="0"/>
              </a:rPr>
              <a:t>CHANNELS</a:t>
            </a:r>
            <a:endParaRPr lang="en-IE" sz="2000" dirty="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A2D76859-2038-014A-8748-250FAF1C005B}"/>
              </a:ext>
            </a:extLst>
          </p:cNvPr>
          <p:cNvCxnSpPr>
            <a:cxnSpLocks/>
          </p:cNvCxnSpPr>
          <p:nvPr/>
        </p:nvCxnSpPr>
        <p:spPr>
          <a:xfrm flipV="1">
            <a:off x="5918200" y="1833655"/>
            <a:ext cx="0" cy="7550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5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2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2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2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5" grpId="0"/>
      <p:bldP spid="18" grpId="0"/>
      <p:bldP spid="19" grpId="0"/>
      <p:bldP spid="21"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3" y="377073"/>
            <a:ext cx="10315305"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ENGAGEMENT</a:t>
            </a:r>
          </a:p>
        </p:txBody>
      </p:sp>
      <p:sp>
        <p:nvSpPr>
          <p:cNvPr id="15" name="WHO’S GOT…">
            <a:extLst>
              <a:ext uri="{FF2B5EF4-FFF2-40B4-BE49-F238E27FC236}">
                <a16:creationId xmlns:a16="http://schemas.microsoft.com/office/drawing/2014/main" id="{BD57A08E-C6EA-394B-91CE-6B7E9F7E320F}"/>
              </a:ext>
            </a:extLst>
          </p:cNvPr>
          <p:cNvSpPr txBox="1">
            <a:spLocks/>
          </p:cNvSpPr>
          <p:nvPr/>
        </p:nvSpPr>
        <p:spPr>
          <a:xfrm>
            <a:off x="4316344" y="2104247"/>
            <a:ext cx="10315305" cy="529683"/>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600" b="1" dirty="0">
                <a:solidFill>
                  <a:schemeClr val="accent5">
                    <a:lumMod val="60000"/>
                    <a:lumOff val="40000"/>
                  </a:schemeClr>
                </a:solidFill>
                <a:latin typeface="Arial Black" panose="020B0604020202020204" pitchFamily="34" charset="0"/>
                <a:cs typeface="Arial Black" panose="020B0604020202020204" pitchFamily="34" charset="0"/>
              </a:rPr>
              <a:t>QUESTIONS</a:t>
            </a:r>
          </a:p>
        </p:txBody>
      </p:sp>
      <p:sp>
        <p:nvSpPr>
          <p:cNvPr id="9" name="WHO’S GOT…">
            <a:extLst>
              <a:ext uri="{FF2B5EF4-FFF2-40B4-BE49-F238E27FC236}">
                <a16:creationId xmlns:a16="http://schemas.microsoft.com/office/drawing/2014/main" id="{8199D6EE-377D-9249-8FA1-1250FC6F54BB}"/>
              </a:ext>
            </a:extLst>
          </p:cNvPr>
          <p:cNvSpPr txBox="1">
            <a:spLocks/>
          </p:cNvSpPr>
          <p:nvPr/>
        </p:nvSpPr>
        <p:spPr>
          <a:xfrm>
            <a:off x="278353" y="2548053"/>
            <a:ext cx="10315305" cy="529683"/>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Black" panose="020B0604020202020204" pitchFamily="34" charset="0"/>
              <a:cs typeface="Arial Black" panose="020B0604020202020204" pitchFamily="34" charset="0"/>
            </a:endParaRPr>
          </a:p>
        </p:txBody>
      </p:sp>
      <p:sp>
        <p:nvSpPr>
          <p:cNvPr id="10" name="WHO’S GOT…">
            <a:extLst>
              <a:ext uri="{FF2B5EF4-FFF2-40B4-BE49-F238E27FC236}">
                <a16:creationId xmlns:a16="http://schemas.microsoft.com/office/drawing/2014/main" id="{4427B85C-B0A4-7E49-B8B5-13491F48CA79}"/>
              </a:ext>
            </a:extLst>
          </p:cNvPr>
          <p:cNvSpPr txBox="1">
            <a:spLocks/>
          </p:cNvSpPr>
          <p:nvPr/>
        </p:nvSpPr>
        <p:spPr>
          <a:xfrm>
            <a:off x="6755994" y="2774495"/>
            <a:ext cx="10315305" cy="6405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600" b="1" dirty="0">
                <a:solidFill>
                  <a:schemeClr val="accent5">
                    <a:lumMod val="60000"/>
                    <a:lumOff val="40000"/>
                  </a:schemeClr>
                </a:solidFill>
                <a:latin typeface="Arial Black" panose="020B0604020202020204" pitchFamily="34" charset="0"/>
                <a:cs typeface="Arial Black" panose="020B0604020202020204" pitchFamily="34" charset="0"/>
              </a:rPr>
              <a:t>SHARE LEARNINGS</a:t>
            </a:r>
          </a:p>
        </p:txBody>
      </p:sp>
      <p:sp>
        <p:nvSpPr>
          <p:cNvPr id="11" name="WHO’S GOT…">
            <a:extLst>
              <a:ext uri="{FF2B5EF4-FFF2-40B4-BE49-F238E27FC236}">
                <a16:creationId xmlns:a16="http://schemas.microsoft.com/office/drawing/2014/main" id="{DDA289F0-3BBD-8840-9016-96D6B176D3F9}"/>
              </a:ext>
            </a:extLst>
          </p:cNvPr>
          <p:cNvSpPr txBox="1">
            <a:spLocks/>
          </p:cNvSpPr>
          <p:nvPr/>
        </p:nvSpPr>
        <p:spPr>
          <a:xfrm>
            <a:off x="3311484" y="3601843"/>
            <a:ext cx="10315305" cy="529683"/>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600" b="1" dirty="0">
                <a:solidFill>
                  <a:schemeClr val="accent5">
                    <a:lumMod val="60000"/>
                    <a:lumOff val="40000"/>
                  </a:schemeClr>
                </a:solidFill>
                <a:latin typeface="Arial Black" panose="020B0604020202020204" pitchFamily="34" charset="0"/>
                <a:cs typeface="Arial Black" panose="020B0604020202020204" pitchFamily="34" charset="0"/>
              </a:rPr>
              <a:t>REFLECTIONS</a:t>
            </a:r>
          </a:p>
        </p:txBody>
      </p:sp>
      <p:sp>
        <p:nvSpPr>
          <p:cNvPr id="12" name="WHO’S GOT…">
            <a:extLst>
              <a:ext uri="{FF2B5EF4-FFF2-40B4-BE49-F238E27FC236}">
                <a16:creationId xmlns:a16="http://schemas.microsoft.com/office/drawing/2014/main" id="{46C61B13-117A-4041-8EE9-1250225DB162}"/>
              </a:ext>
            </a:extLst>
          </p:cNvPr>
          <p:cNvSpPr txBox="1">
            <a:spLocks/>
          </p:cNvSpPr>
          <p:nvPr/>
        </p:nvSpPr>
        <p:spPr>
          <a:xfrm>
            <a:off x="1772616" y="4700238"/>
            <a:ext cx="10315305" cy="529683"/>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600" b="1" dirty="0">
                <a:solidFill>
                  <a:schemeClr val="accent5">
                    <a:lumMod val="60000"/>
                    <a:lumOff val="40000"/>
                  </a:schemeClr>
                </a:solidFill>
                <a:latin typeface="Arial Black" panose="020B0604020202020204" pitchFamily="34" charset="0"/>
                <a:cs typeface="Arial Black" panose="020B0604020202020204" pitchFamily="34" charset="0"/>
              </a:rPr>
              <a:t>ROLE PLAYS /VISUALISATIONS/ WALK THROUGHS</a:t>
            </a:r>
          </a:p>
        </p:txBody>
      </p:sp>
      <p:sp>
        <p:nvSpPr>
          <p:cNvPr id="13" name="WHO’S GOT…">
            <a:extLst>
              <a:ext uri="{FF2B5EF4-FFF2-40B4-BE49-F238E27FC236}">
                <a16:creationId xmlns:a16="http://schemas.microsoft.com/office/drawing/2014/main" id="{FAB339F4-D7D8-484C-AC5B-5348E89B7DC4}"/>
              </a:ext>
            </a:extLst>
          </p:cNvPr>
          <p:cNvSpPr txBox="1">
            <a:spLocks/>
          </p:cNvSpPr>
          <p:nvPr/>
        </p:nvSpPr>
        <p:spPr>
          <a:xfrm>
            <a:off x="410966" y="5188449"/>
            <a:ext cx="14342097" cy="12020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3600" b="1" dirty="0">
              <a:solidFill>
                <a:schemeClr val="accent5">
                  <a:lumMod val="60000"/>
                  <a:lumOff val="40000"/>
                </a:schemeClr>
              </a:solidFill>
              <a:latin typeface="Arial Black" panose="020B0604020202020204" pitchFamily="34" charset="0"/>
              <a:cs typeface="Arial Black" panose="020B0604020202020204" pitchFamily="34" charset="0"/>
            </a:endParaRPr>
          </a:p>
          <a:p>
            <a:r>
              <a:rPr lang="en-IE" sz="3600" b="1" dirty="0">
                <a:solidFill>
                  <a:schemeClr val="accent5">
                    <a:lumMod val="60000"/>
                    <a:lumOff val="40000"/>
                  </a:schemeClr>
                </a:solidFill>
                <a:latin typeface="Arial Black" panose="020B0604020202020204" pitchFamily="34" charset="0"/>
                <a:cs typeface="Arial Black" panose="020B0604020202020204" pitchFamily="34" charset="0"/>
              </a:rPr>
              <a:t>INTERACTIVE EXERCISES/ EXPERIENCES</a:t>
            </a:r>
          </a:p>
        </p:txBody>
      </p:sp>
    </p:spTree>
    <p:extLst>
      <p:ext uri="{BB962C8B-B14F-4D97-AF65-F5344CB8AC3E}">
        <p14:creationId xmlns:p14="http://schemas.microsoft.com/office/powerpoint/2010/main" val="192434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9"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3460266" y="2842747"/>
            <a:ext cx="5579410" cy="142049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4800" dirty="0">
                <a:solidFill>
                  <a:schemeClr val="bg1"/>
                </a:solidFill>
                <a:latin typeface="Arial" panose="020B0604020202020204" pitchFamily="34" charset="0"/>
                <a:cs typeface="Arial" panose="020B0604020202020204" pitchFamily="34" charset="0"/>
              </a:rPr>
              <a:t>SELLING EXERCISE</a:t>
            </a:r>
          </a:p>
        </p:txBody>
      </p:sp>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EXERCISE</a:t>
            </a:r>
          </a:p>
        </p:txBody>
      </p:sp>
    </p:spTree>
    <p:extLst>
      <p:ext uri="{BB962C8B-B14F-4D97-AF65-F5344CB8AC3E}">
        <p14:creationId xmlns:p14="http://schemas.microsoft.com/office/powerpoint/2010/main" val="41531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4" y="377073"/>
            <a:ext cx="5971617" cy="6975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4800" b="1" dirty="0">
              <a:solidFill>
                <a:schemeClr val="bg1"/>
              </a:solidFill>
              <a:latin typeface="Arial Black" panose="020B0604020202020204" pitchFamily="34" charset="0"/>
              <a:cs typeface="Arial Black" panose="020B0604020202020204" pitchFamily="34" charset="0"/>
            </a:endParaRPr>
          </a:p>
        </p:txBody>
      </p:sp>
      <p:grpSp>
        <p:nvGrpSpPr>
          <p:cNvPr id="2" name="Group 1">
            <a:extLst>
              <a:ext uri="{FF2B5EF4-FFF2-40B4-BE49-F238E27FC236}">
                <a16:creationId xmlns:a16="http://schemas.microsoft.com/office/drawing/2014/main" id="{51B3E735-1C62-C545-8DCA-379039DE741E}"/>
              </a:ext>
            </a:extLst>
          </p:cNvPr>
          <p:cNvGrpSpPr/>
          <p:nvPr/>
        </p:nvGrpSpPr>
        <p:grpSpPr>
          <a:xfrm>
            <a:off x="2310947" y="1074656"/>
            <a:ext cx="6512417" cy="6171453"/>
            <a:chOff x="2310947" y="1074656"/>
            <a:chExt cx="6512417" cy="6171453"/>
          </a:xfrm>
        </p:grpSpPr>
        <p:pic>
          <p:nvPicPr>
            <p:cNvPr id="14" name="Picture 13">
              <a:extLst>
                <a:ext uri="{FF2B5EF4-FFF2-40B4-BE49-F238E27FC236}">
                  <a16:creationId xmlns:a16="http://schemas.microsoft.com/office/drawing/2014/main" id="{C8DA1704-B349-6B43-8ECD-251FCAA7E4CA}"/>
                </a:ext>
              </a:extLst>
            </p:cNvPr>
            <p:cNvPicPr>
              <a:picLocks noChangeAspect="1"/>
            </p:cNvPicPr>
            <p:nvPr/>
          </p:nvPicPr>
          <p:blipFill>
            <a:blip r:embed="rId4"/>
            <a:stretch>
              <a:fillRect/>
            </a:stretch>
          </p:blipFill>
          <p:spPr>
            <a:xfrm>
              <a:off x="2310947" y="1074656"/>
              <a:ext cx="6512417" cy="6171453"/>
            </a:xfrm>
            <a:prstGeom prst="rect">
              <a:avLst/>
            </a:prstGeom>
          </p:spPr>
        </p:pic>
        <p:sp>
          <p:nvSpPr>
            <p:cNvPr id="15" name="WHO’S GOT…">
              <a:extLst>
                <a:ext uri="{FF2B5EF4-FFF2-40B4-BE49-F238E27FC236}">
                  <a16:creationId xmlns:a16="http://schemas.microsoft.com/office/drawing/2014/main" id="{890B8ACD-3BA0-4444-86F4-27CF93E1A908}"/>
                </a:ext>
              </a:extLst>
            </p:cNvPr>
            <p:cNvSpPr txBox="1">
              <a:spLocks/>
            </p:cNvSpPr>
            <p:nvPr/>
          </p:nvSpPr>
          <p:spPr>
            <a:xfrm>
              <a:off x="3509790" y="2149312"/>
              <a:ext cx="5172420" cy="15224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dirty="0">
                  <a:solidFill>
                    <a:schemeClr val="accent1"/>
                  </a:solidFill>
                  <a:latin typeface="Arial" panose="020B0604020202020204" pitchFamily="34" charset="0"/>
                  <a:cs typeface="Arial" panose="020B0604020202020204" pitchFamily="34" charset="0"/>
                </a:rPr>
                <a:t>WHATS IS LIKE TO EXPERIENCE YOU?</a:t>
              </a:r>
              <a:endParaRPr lang="en-IE" sz="2400" dirty="0">
                <a:solidFill>
                  <a:schemeClr val="accent1"/>
                </a:solidFill>
                <a:latin typeface="Arial" panose="020B0604020202020204" pitchFamily="34" charset="0"/>
                <a:cs typeface="Arial" panose="020B0604020202020204" pitchFamily="34" charset="0"/>
              </a:endParaRPr>
            </a:p>
          </p:txBody>
        </p:sp>
      </p:grpSp>
      <p:pic>
        <p:nvPicPr>
          <p:cNvPr id="3" name="Content Placeholder 2" descr="Power Questions for Smart Leaders | Proffitt Management Solutions, Inc.">
            <a:extLst>
              <a:ext uri="{FF2B5EF4-FFF2-40B4-BE49-F238E27FC236}">
                <a16:creationId xmlns:a16="http://schemas.microsoft.com/office/drawing/2014/main" id="{021603E6-3B0C-BE2A-8EE5-BD5E7D27AF9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1358721" y="1099548"/>
            <a:ext cx="9620518" cy="538137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3" y="377073"/>
            <a:ext cx="10315305"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4800" b="1" dirty="0">
              <a:solidFill>
                <a:schemeClr val="bg1"/>
              </a:solidFill>
              <a:latin typeface="Arial Black" panose="020B0604020202020204" pitchFamily="34" charset="0"/>
              <a:cs typeface="Arial Black" panose="020B0604020202020204" pitchFamily="34" charset="0"/>
            </a:endParaRPr>
          </a:p>
        </p:txBody>
      </p:sp>
      <p:sp>
        <p:nvSpPr>
          <p:cNvPr id="2" name="Oval 1">
            <a:extLst>
              <a:ext uri="{FF2B5EF4-FFF2-40B4-BE49-F238E27FC236}">
                <a16:creationId xmlns:a16="http://schemas.microsoft.com/office/drawing/2014/main" id="{597C0BFD-AE97-0646-8461-2E64D41F964C}"/>
              </a:ext>
            </a:extLst>
          </p:cNvPr>
          <p:cNvSpPr/>
          <p:nvPr/>
        </p:nvSpPr>
        <p:spPr>
          <a:xfrm>
            <a:off x="367989"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WHO’S GOT…">
            <a:extLst>
              <a:ext uri="{FF2B5EF4-FFF2-40B4-BE49-F238E27FC236}">
                <a16:creationId xmlns:a16="http://schemas.microsoft.com/office/drawing/2014/main" id="{BD57A08E-C6EA-394B-91CE-6B7E9F7E320F}"/>
              </a:ext>
            </a:extLst>
          </p:cNvPr>
          <p:cNvSpPr txBox="1">
            <a:spLocks/>
          </p:cNvSpPr>
          <p:nvPr/>
        </p:nvSpPr>
        <p:spPr>
          <a:xfrm>
            <a:off x="897457" y="3164158"/>
            <a:ext cx="229757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EXAMINE</a:t>
            </a:r>
          </a:p>
        </p:txBody>
      </p:sp>
      <p:sp>
        <p:nvSpPr>
          <p:cNvPr id="18" name="Oval 17">
            <a:extLst>
              <a:ext uri="{FF2B5EF4-FFF2-40B4-BE49-F238E27FC236}">
                <a16:creationId xmlns:a16="http://schemas.microsoft.com/office/drawing/2014/main" id="{9B330701-5E43-424F-AD4C-FD2FC74D1719}"/>
              </a:ext>
            </a:extLst>
          </p:cNvPr>
          <p:cNvSpPr/>
          <p:nvPr/>
        </p:nvSpPr>
        <p:spPr>
          <a:xfrm>
            <a:off x="4070194"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HO’S GOT…">
            <a:extLst>
              <a:ext uri="{FF2B5EF4-FFF2-40B4-BE49-F238E27FC236}">
                <a16:creationId xmlns:a16="http://schemas.microsoft.com/office/drawing/2014/main" id="{C59CE95E-DF4C-074B-A0C9-7695C3C63D6A}"/>
              </a:ext>
            </a:extLst>
          </p:cNvPr>
          <p:cNvSpPr txBox="1">
            <a:spLocks/>
          </p:cNvSpPr>
          <p:nvPr/>
        </p:nvSpPr>
        <p:spPr>
          <a:xfrm>
            <a:off x="4599662" y="3164158"/>
            <a:ext cx="229757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DIAGNOSE</a:t>
            </a:r>
          </a:p>
        </p:txBody>
      </p:sp>
      <p:sp>
        <p:nvSpPr>
          <p:cNvPr id="20" name="Oval 19">
            <a:extLst>
              <a:ext uri="{FF2B5EF4-FFF2-40B4-BE49-F238E27FC236}">
                <a16:creationId xmlns:a16="http://schemas.microsoft.com/office/drawing/2014/main" id="{2CE20F55-05F3-534E-8F31-FE0766D1D76A}"/>
              </a:ext>
            </a:extLst>
          </p:cNvPr>
          <p:cNvSpPr/>
          <p:nvPr/>
        </p:nvSpPr>
        <p:spPr>
          <a:xfrm>
            <a:off x="7772399" y="1806581"/>
            <a:ext cx="3356517" cy="3356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HO’S GOT…">
            <a:extLst>
              <a:ext uri="{FF2B5EF4-FFF2-40B4-BE49-F238E27FC236}">
                <a16:creationId xmlns:a16="http://schemas.microsoft.com/office/drawing/2014/main" id="{DC66B325-6A7A-6B44-971F-0CC22DE01DAB}"/>
              </a:ext>
            </a:extLst>
          </p:cNvPr>
          <p:cNvSpPr txBox="1">
            <a:spLocks/>
          </p:cNvSpPr>
          <p:nvPr/>
        </p:nvSpPr>
        <p:spPr>
          <a:xfrm>
            <a:off x="8037132" y="3164158"/>
            <a:ext cx="2827049" cy="529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800" b="1" dirty="0">
                <a:solidFill>
                  <a:schemeClr val="accent5">
                    <a:lumMod val="60000"/>
                    <a:lumOff val="40000"/>
                  </a:schemeClr>
                </a:solidFill>
                <a:latin typeface="Arial Black" panose="020B0604020202020204" pitchFamily="34" charset="0"/>
                <a:cs typeface="Arial Black" panose="020B0604020202020204" pitchFamily="34" charset="0"/>
              </a:rPr>
              <a:t>PRESCRIBE</a:t>
            </a:r>
          </a:p>
        </p:txBody>
      </p:sp>
    </p:spTree>
    <p:extLst>
      <p:ext uri="{BB962C8B-B14F-4D97-AF65-F5344CB8AC3E}">
        <p14:creationId xmlns:p14="http://schemas.microsoft.com/office/powerpoint/2010/main" val="87307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5" grpId="0"/>
      <p:bldP spid="18" grpId="0" animBg="1"/>
      <p:bldP spid="19" grpId="0"/>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914400" y="1603420"/>
            <a:ext cx="10438327" cy="22216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800" b="1" dirty="0">
                <a:solidFill>
                  <a:schemeClr val="bg1"/>
                </a:solidFill>
                <a:latin typeface="Arial Black" panose="020B0604020202020204" pitchFamily="34" charset="0"/>
                <a:cs typeface="Arial Black" panose="020B0604020202020204" pitchFamily="34" charset="0"/>
              </a:rPr>
              <a:t>IT’S ALL ABOUT THE AUDIENCE</a:t>
            </a:r>
          </a:p>
        </p:txBody>
      </p:sp>
      <p:sp>
        <p:nvSpPr>
          <p:cNvPr id="12" name="WHO’S GOT…">
            <a:extLst>
              <a:ext uri="{FF2B5EF4-FFF2-40B4-BE49-F238E27FC236}">
                <a16:creationId xmlns:a16="http://schemas.microsoft.com/office/drawing/2014/main" id="{E4260E36-0295-9E42-9A68-1128F7003D1E}"/>
              </a:ext>
            </a:extLst>
          </p:cNvPr>
          <p:cNvSpPr txBox="1">
            <a:spLocks/>
          </p:cNvSpPr>
          <p:nvPr/>
        </p:nvSpPr>
        <p:spPr>
          <a:xfrm>
            <a:off x="824764" y="4217831"/>
            <a:ext cx="10315305" cy="17772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800" b="1" dirty="0">
                <a:solidFill>
                  <a:schemeClr val="bg1"/>
                </a:solidFill>
                <a:latin typeface="Arial Black" panose="020B0604020202020204" pitchFamily="34" charset="0"/>
                <a:cs typeface="Arial Black" panose="020B0604020202020204" pitchFamily="34" charset="0"/>
              </a:rPr>
              <a:t>IT’S NOT ABOUT YOU</a:t>
            </a:r>
          </a:p>
        </p:txBody>
      </p:sp>
    </p:spTree>
    <p:extLst>
      <p:ext uri="{BB962C8B-B14F-4D97-AF65-F5344CB8AC3E}">
        <p14:creationId xmlns:p14="http://schemas.microsoft.com/office/powerpoint/2010/main" val="292123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E8704-D599-4E1F-9C73-39CFDF0C3531}"/>
              </a:ext>
            </a:extLst>
          </p:cNvPr>
          <p:cNvSpPr>
            <a:spLocks noGrp="1"/>
          </p:cNvSpPr>
          <p:nvPr>
            <p:ph type="sldNum" sz="quarter" idx="4294967295"/>
          </p:nvPr>
        </p:nvSpPr>
        <p:spPr>
          <a:xfrm>
            <a:off x="10529888" y="6356350"/>
            <a:ext cx="16621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tint val="75000"/>
                  </a:prstClr>
                </a:solidFill>
                <a:effectLst/>
                <a:uLnTx/>
                <a:uFillTx/>
                <a:ea typeface="Source Sans Pro" panose="020B0503030403020204" pitchFamily="34" charset="0"/>
              </a:rPr>
              <a:t> Slide </a:t>
            </a:r>
            <a:fld id="{60AA00AC-54B1-41EC-8B56-C2BD977D85D6}" type="slidenum">
              <a:rPr kumimoji="0" lang="en-GB" b="0" i="0" u="none" strike="noStrike" kern="1200" cap="none" spc="0" normalizeH="0" baseline="0" noProof="0" smtClean="0">
                <a:ln>
                  <a:noFill/>
                </a:ln>
                <a:solidFill>
                  <a:prstClr val="black">
                    <a:tint val="75000"/>
                  </a:prstClr>
                </a:solidFill>
                <a:effectLst/>
                <a:uLnTx/>
                <a:uFillTx/>
                <a:ea typeface="Source Sans Pro" panose="020B05030304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b="0" i="0" u="none" strike="noStrike" kern="1200" cap="none" spc="0" normalizeH="0" baseline="0" noProof="0" dirty="0">
              <a:ln>
                <a:noFill/>
              </a:ln>
              <a:solidFill>
                <a:prstClr val="black">
                  <a:tint val="75000"/>
                </a:prstClr>
              </a:solidFill>
              <a:effectLst/>
              <a:uLnTx/>
              <a:uFillTx/>
              <a:ea typeface="Source Sans Pro" panose="020B0503030403020204" pitchFamily="34" charset="0"/>
            </a:endParaRPr>
          </a:p>
        </p:txBody>
      </p:sp>
      <p:sp>
        <p:nvSpPr>
          <p:cNvPr id="4" name="Title 1">
            <a:extLst>
              <a:ext uri="{FF2B5EF4-FFF2-40B4-BE49-F238E27FC236}">
                <a16:creationId xmlns:a16="http://schemas.microsoft.com/office/drawing/2014/main" id="{1DED10E5-C850-45C4-841B-39A313F539E8}"/>
              </a:ext>
            </a:extLst>
          </p:cNvPr>
          <p:cNvSpPr txBox="1">
            <a:spLocks/>
          </p:cNvSpPr>
          <p:nvPr/>
        </p:nvSpPr>
        <p:spPr>
          <a:xfrm>
            <a:off x="875524" y="365126"/>
            <a:ext cx="9005594" cy="6514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Source Sans Pro" panose="020B0503030403020204" pitchFamily="34" charset="0"/>
                <a:ea typeface="Source Sans Pro" panose="020B0503030403020204" pitchFamily="34" charset="0"/>
              </a:rPr>
              <a:t>Agenda</a:t>
            </a:r>
            <a:endParaRPr lang="en-GB" sz="900" dirty="0">
              <a:solidFill>
                <a:srgbClr val="FF0000"/>
              </a:solidFill>
            </a:endParaRPr>
          </a:p>
        </p:txBody>
      </p:sp>
      <p:graphicFrame>
        <p:nvGraphicFramePr>
          <p:cNvPr id="8" name="Content Placeholder 2">
            <a:extLst>
              <a:ext uri="{FF2B5EF4-FFF2-40B4-BE49-F238E27FC236}">
                <a16:creationId xmlns:a16="http://schemas.microsoft.com/office/drawing/2014/main" id="{F25F5BF9-F945-9A8F-9291-C895AB61F14B}"/>
              </a:ext>
            </a:extLst>
          </p:cNvPr>
          <p:cNvGraphicFramePr/>
          <p:nvPr/>
        </p:nvGraphicFramePr>
        <p:xfrm>
          <a:off x="980813" y="1548788"/>
          <a:ext cx="8834306" cy="4098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6575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A16BE62-5A13-793A-4ABC-EA56758492D1}"/>
              </a:ext>
            </a:extLst>
          </p:cNvPr>
          <p:cNvPicPr>
            <a:picLocks noChangeAspect="1"/>
          </p:cNvPicPr>
          <p:nvPr/>
        </p:nvPicPr>
        <p:blipFill rotWithShape="1">
          <a:blip r:embed="rId2">
            <a:alphaModFix amt="35000"/>
          </a:blip>
          <a:srcRect t="7810" b="7921"/>
          <a:stretch/>
        </p:blipFill>
        <p:spPr>
          <a:xfrm>
            <a:off x="20" y="10"/>
            <a:ext cx="12191980" cy="6857990"/>
          </a:xfrm>
          <a:prstGeom prst="rect">
            <a:avLst/>
          </a:prstGeom>
        </p:spPr>
      </p:pic>
      <p:sp>
        <p:nvSpPr>
          <p:cNvPr id="2" name="Title 1">
            <a:extLst>
              <a:ext uri="{FF2B5EF4-FFF2-40B4-BE49-F238E27FC236}">
                <a16:creationId xmlns:a16="http://schemas.microsoft.com/office/drawing/2014/main" id="{460EB5F1-C5A7-4A0D-B4DF-7009E91A3F6A}"/>
              </a:ext>
            </a:extLst>
          </p:cNvPr>
          <p:cNvSpPr>
            <a:spLocks noGrp="1"/>
          </p:cNvSpPr>
          <p:nvPr>
            <p:ph type="title"/>
          </p:nvPr>
        </p:nvSpPr>
        <p:spPr>
          <a:xfrm>
            <a:off x="838200" y="365125"/>
            <a:ext cx="10515600" cy="1325563"/>
          </a:xfrm>
        </p:spPr>
        <p:txBody>
          <a:bodyPr>
            <a:normAutofit/>
          </a:bodyPr>
          <a:lstStyle/>
          <a:p>
            <a:r>
              <a:rPr lang="en-IE">
                <a:solidFill>
                  <a:srgbClr val="FFFFFF"/>
                </a:solidFill>
              </a:rPr>
              <a:t>	Questions Direct Focus</a:t>
            </a:r>
          </a:p>
        </p:txBody>
      </p:sp>
      <p:graphicFrame>
        <p:nvGraphicFramePr>
          <p:cNvPr id="26" name="Content Placeholder 2">
            <a:extLst>
              <a:ext uri="{FF2B5EF4-FFF2-40B4-BE49-F238E27FC236}">
                <a16:creationId xmlns:a16="http://schemas.microsoft.com/office/drawing/2014/main" id="{57633D01-F468-4BD3-A1E9-25FD6B219EE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2991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8 Nelson Mandela Quotes That Inspire Me Every Day | Lion World Travel">
            <a:extLst>
              <a:ext uri="{FF2B5EF4-FFF2-40B4-BE49-F238E27FC236}">
                <a16:creationId xmlns:a16="http://schemas.microsoft.com/office/drawing/2014/main" id="{8EDD97E0-85AE-4936-818F-91E944EEC1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27" r="9429" b="1"/>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FF4A643B-1DBA-4A28-BE9C-CAF0F4FD5D2A}"/>
              </a:ext>
            </a:extLst>
          </p:cNvPr>
          <p:cNvSpPr>
            <a:spLocks noGrp="1"/>
          </p:cNvSpPr>
          <p:nvPr>
            <p:ph idx="1"/>
          </p:nvPr>
        </p:nvSpPr>
        <p:spPr>
          <a:xfrm>
            <a:off x="6981826" y="3146400"/>
            <a:ext cx="4391024" cy="2682000"/>
          </a:xfrm>
        </p:spPr>
        <p:txBody>
          <a:bodyPr>
            <a:normAutofit/>
          </a:bodyPr>
          <a:lstStyle/>
          <a:p>
            <a:pPr marL="0" indent="0">
              <a:buNone/>
            </a:pPr>
            <a:r>
              <a:rPr lang="en-US" sz="2400" dirty="0">
                <a:solidFill>
                  <a:schemeClr val="bg1">
                    <a:alpha val="80000"/>
                  </a:schemeClr>
                </a:solidFill>
              </a:rPr>
              <a:t>HOW SHOULD I BE?</a:t>
            </a:r>
          </a:p>
        </p:txBody>
      </p:sp>
    </p:spTree>
    <p:extLst>
      <p:ext uri="{BB962C8B-B14F-4D97-AF65-F5344CB8AC3E}">
        <p14:creationId xmlns:p14="http://schemas.microsoft.com/office/powerpoint/2010/main" val="849606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grpSp>
        <p:nvGrpSpPr>
          <p:cNvPr id="2" name="Group 1">
            <a:extLst>
              <a:ext uri="{FF2B5EF4-FFF2-40B4-BE49-F238E27FC236}">
                <a16:creationId xmlns:a16="http://schemas.microsoft.com/office/drawing/2014/main" id="{727B5B1B-E0ED-2442-90F3-653F29450869}"/>
              </a:ext>
            </a:extLst>
          </p:cNvPr>
          <p:cNvGrpSpPr/>
          <p:nvPr/>
        </p:nvGrpSpPr>
        <p:grpSpPr>
          <a:xfrm>
            <a:off x="674866" y="1214152"/>
            <a:ext cx="5499189" cy="4421586"/>
            <a:chOff x="674865" y="1214152"/>
            <a:chExt cx="5773437" cy="4421586"/>
          </a:xfrm>
        </p:grpSpPr>
        <p:pic>
          <p:nvPicPr>
            <p:cNvPr id="14" name="Picture 13">
              <a:extLst>
                <a:ext uri="{FF2B5EF4-FFF2-40B4-BE49-F238E27FC236}">
                  <a16:creationId xmlns:a16="http://schemas.microsoft.com/office/drawing/2014/main" id="{5DB78628-858F-1C4B-8F09-7F3681FB4D31}"/>
                </a:ext>
              </a:extLst>
            </p:cNvPr>
            <p:cNvPicPr>
              <a:picLocks noChangeAspect="1"/>
            </p:cNvPicPr>
            <p:nvPr/>
          </p:nvPicPr>
          <p:blipFill>
            <a:blip r:embed="rId4"/>
            <a:stretch>
              <a:fillRect/>
            </a:stretch>
          </p:blipFill>
          <p:spPr>
            <a:xfrm>
              <a:off x="674865" y="1214152"/>
              <a:ext cx="5773435" cy="4421586"/>
            </a:xfrm>
            <a:prstGeom prst="rect">
              <a:avLst/>
            </a:prstGeom>
          </p:spPr>
        </p:pic>
        <p:sp>
          <p:nvSpPr>
            <p:cNvPr id="7" name="WHO’S GOT…">
              <a:extLst>
                <a:ext uri="{FF2B5EF4-FFF2-40B4-BE49-F238E27FC236}">
                  <a16:creationId xmlns:a16="http://schemas.microsoft.com/office/drawing/2014/main" id="{5C88E6F6-B79C-B642-A644-0BE1C3D93826}"/>
                </a:ext>
              </a:extLst>
            </p:cNvPr>
            <p:cNvSpPr txBox="1">
              <a:spLocks/>
            </p:cNvSpPr>
            <p:nvPr/>
          </p:nvSpPr>
          <p:spPr>
            <a:xfrm>
              <a:off x="1757896" y="1863098"/>
              <a:ext cx="4690406" cy="100889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dirty="0">
                  <a:solidFill>
                    <a:schemeClr val="accent5">
                      <a:lumMod val="60000"/>
                      <a:lumOff val="40000"/>
                    </a:schemeClr>
                  </a:solidFill>
                  <a:latin typeface="Arial" panose="020B0604020202020204" pitchFamily="34" charset="0"/>
                  <a:cs typeface="Arial" panose="020B0604020202020204" pitchFamily="34" charset="0"/>
                </a:rPr>
                <a:t>SALES MANAGERS </a:t>
              </a:r>
              <a:endParaRPr lang="en-IE" sz="2400" dirty="0">
                <a:solidFill>
                  <a:schemeClr val="accent5">
                    <a:lumMod val="60000"/>
                    <a:lumOff val="40000"/>
                  </a:schemeClr>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8514E3E7-BD88-1949-8767-8721C86375C9}"/>
              </a:ext>
            </a:extLst>
          </p:cNvPr>
          <p:cNvGrpSpPr/>
          <p:nvPr/>
        </p:nvGrpSpPr>
        <p:grpSpPr>
          <a:xfrm>
            <a:off x="6305798" y="1214152"/>
            <a:ext cx="5636128" cy="6172248"/>
            <a:chOff x="6305798" y="1214152"/>
            <a:chExt cx="5636128" cy="6172248"/>
          </a:xfrm>
        </p:grpSpPr>
        <p:pic>
          <p:nvPicPr>
            <p:cNvPr id="17" name="Picture 16">
              <a:extLst>
                <a:ext uri="{FF2B5EF4-FFF2-40B4-BE49-F238E27FC236}">
                  <a16:creationId xmlns:a16="http://schemas.microsoft.com/office/drawing/2014/main" id="{B24E5ECF-6667-6C4C-8292-253EC581E4C0}"/>
                </a:ext>
              </a:extLst>
            </p:cNvPr>
            <p:cNvPicPr>
              <a:picLocks noChangeAspect="1"/>
            </p:cNvPicPr>
            <p:nvPr/>
          </p:nvPicPr>
          <p:blipFill>
            <a:blip r:embed="rId5"/>
            <a:stretch>
              <a:fillRect/>
            </a:stretch>
          </p:blipFill>
          <p:spPr>
            <a:xfrm>
              <a:off x="6305798" y="1214152"/>
              <a:ext cx="5636128" cy="6172248"/>
            </a:xfrm>
            <a:prstGeom prst="rect">
              <a:avLst/>
            </a:prstGeom>
          </p:spPr>
        </p:pic>
        <p:sp>
          <p:nvSpPr>
            <p:cNvPr id="11" name="WHO’S GOT…">
              <a:extLst>
                <a:ext uri="{FF2B5EF4-FFF2-40B4-BE49-F238E27FC236}">
                  <a16:creationId xmlns:a16="http://schemas.microsoft.com/office/drawing/2014/main" id="{B5ABE0DB-D4A3-C345-B8DF-32AD6CB30537}"/>
                </a:ext>
              </a:extLst>
            </p:cNvPr>
            <p:cNvSpPr txBox="1">
              <a:spLocks/>
            </p:cNvSpPr>
            <p:nvPr/>
          </p:nvSpPr>
          <p:spPr>
            <a:xfrm>
              <a:off x="6915955" y="3155063"/>
              <a:ext cx="4910218" cy="10563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dirty="0">
                  <a:solidFill>
                    <a:srgbClr val="0070C0"/>
                  </a:solidFill>
                  <a:latin typeface="Arial" panose="020B0604020202020204" pitchFamily="34" charset="0"/>
                  <a:cs typeface="Arial" panose="020B0604020202020204" pitchFamily="34" charset="0"/>
                </a:rPr>
                <a:t>SALES PEOPLE</a:t>
              </a:r>
            </a:p>
          </p:txBody>
        </p:sp>
      </p:grpSp>
    </p:spTree>
    <p:extLst>
      <p:ext uri="{BB962C8B-B14F-4D97-AF65-F5344CB8AC3E}">
        <p14:creationId xmlns:p14="http://schemas.microsoft.com/office/powerpoint/2010/main" val="181990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2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648215" y="6356381"/>
            <a:ext cx="2895600" cy="365125"/>
          </a:xfrm>
          <a:prstGeom prst="rect">
            <a:avLst/>
          </a:prstGeom>
          <a:solidFill>
            <a:srgbClr val="FFFFFF"/>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prstClr val="black">
                    <a:tint val="75000"/>
                  </a:prstClr>
                </a:solidFill>
                <a:latin typeface="Calibri"/>
              </a:rPr>
              <a:t>thegreenplatform.com</a:t>
            </a:r>
            <a:endParaRPr lang="en-US" dirty="0">
              <a:solidFill>
                <a:srgbClr val="008000"/>
              </a:solidFill>
              <a:latin typeface="Constantia"/>
            </a:endParaRPr>
          </a:p>
        </p:txBody>
      </p:sp>
      <p:sp>
        <p:nvSpPr>
          <p:cNvPr id="5" name="Rectangle 6"/>
          <p:cNvSpPr>
            <a:spLocks noChangeArrowheads="1"/>
          </p:cNvSpPr>
          <p:nvPr/>
        </p:nvSpPr>
        <p:spPr bwMode="auto">
          <a:xfrm>
            <a:off x="1524000" y="5805264"/>
            <a:ext cx="9132912" cy="1052736"/>
          </a:xfrm>
          <a:prstGeom prst="rect">
            <a:avLst/>
          </a:prstGeom>
          <a:solidFill>
            <a:srgbClr val="057616"/>
          </a:solidFill>
          <a:ln w="9525">
            <a:miter lim="800000"/>
            <a:headEnd/>
            <a:tailEnd/>
          </a:ln>
          <a:effectLst/>
          <a:scene3d>
            <a:camera prst="legacyPerspectiveTopRight"/>
            <a:lightRig rig="legacyFlat3" dir="b"/>
          </a:scene3d>
          <a:sp3d extrusionH="887400" prstMaterial="legacyMatte">
            <a:bevelT w="13500" h="13500"/>
            <a:bevelB w="13500" h="13500" prst="angle"/>
            <a:extrusionClr>
              <a:srgbClr val="00FF00"/>
            </a:extrusionClr>
          </a:sp3d>
        </p:spPr>
        <p:txBody>
          <a:bodyPr wrap="none" anchor="ctr">
            <a:flatTx/>
          </a:bodyPr>
          <a:lstStyle/>
          <a:p>
            <a:pPr algn="ctr" eaLnBrk="0" fontAlgn="base" hangingPunct="0">
              <a:spcBef>
                <a:spcPct val="0"/>
              </a:spcBef>
              <a:spcAft>
                <a:spcPct val="0"/>
              </a:spcAft>
              <a:defRPr/>
            </a:pPr>
            <a:r>
              <a:rPr lang="en-GB" sz="4800" b="1" dirty="0">
                <a:solidFill>
                  <a:srgbClr val="FFFFFF"/>
                </a:solidFill>
                <a:effectLst>
                  <a:outerShdw blurRad="38100" dist="38100" dir="2700000" algn="tl">
                    <a:srgbClr val="000000"/>
                  </a:outerShdw>
                </a:effectLst>
                <a:latin typeface="Arial" pitchFamily="-107" charset="0"/>
                <a:ea typeface="ＭＳ Ｐゴシック" pitchFamily="-107" charset="-128"/>
                <a:cs typeface="ＭＳ Ｐゴシック" pitchFamily="-107" charset="-128"/>
              </a:rPr>
              <a:t>One Team</a:t>
            </a:r>
          </a:p>
        </p:txBody>
      </p:sp>
      <p:pic>
        <p:nvPicPr>
          <p:cNvPr id="2" name="Picture 1" descr="birds_flying_in_formation_192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1" y="692696"/>
            <a:ext cx="8763139" cy="3995996"/>
          </a:xfrm>
          <a:prstGeom prst="rect">
            <a:avLst/>
          </a:prstGeom>
        </p:spPr>
      </p:pic>
      <p:sp>
        <p:nvSpPr>
          <p:cNvPr id="4" name="TextBox 3"/>
          <p:cNvSpPr txBox="1"/>
          <p:nvPr/>
        </p:nvSpPr>
        <p:spPr>
          <a:xfrm>
            <a:off x="4079777" y="2564904"/>
            <a:ext cx="4631941" cy="3154710"/>
          </a:xfrm>
          <a:prstGeom prst="rect">
            <a:avLst/>
          </a:prstGeom>
          <a:noFill/>
        </p:spPr>
        <p:txBody>
          <a:bodyPr wrap="none" rtlCol="0">
            <a:spAutoFit/>
          </a:bodyPr>
          <a:lstStyle/>
          <a:p>
            <a:r>
              <a:rPr lang="en-US" sz="19900" b="1" dirty="0">
                <a:solidFill>
                  <a:srgbClr val="008000"/>
                </a:solidFill>
              </a:rPr>
              <a:t>71%</a:t>
            </a:r>
          </a:p>
        </p:txBody>
      </p:sp>
    </p:spTree>
    <p:extLst>
      <p:ext uri="{BB962C8B-B14F-4D97-AF65-F5344CB8AC3E}">
        <p14:creationId xmlns:p14="http://schemas.microsoft.com/office/powerpoint/2010/main" val="36233284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648215" y="6356381"/>
            <a:ext cx="2895600" cy="365125"/>
          </a:xfrm>
          <a:prstGeom prst="rect">
            <a:avLst/>
          </a:prstGeom>
          <a:solidFill>
            <a:srgbClr val="FFFFFF"/>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err="1">
                <a:solidFill>
                  <a:prstClr val="black">
                    <a:tint val="75000"/>
                  </a:prstClr>
                </a:solidFill>
                <a:latin typeface="Calibri"/>
              </a:rPr>
              <a:t>thegreenplatform.com</a:t>
            </a:r>
            <a:endParaRPr lang="en-US" dirty="0">
              <a:solidFill>
                <a:srgbClr val="008000"/>
              </a:solidFill>
              <a:latin typeface="Constantia"/>
            </a:endParaRPr>
          </a:p>
        </p:txBody>
      </p:sp>
      <p:sp>
        <p:nvSpPr>
          <p:cNvPr id="5" name="Rectangle 6"/>
          <p:cNvSpPr>
            <a:spLocks noChangeArrowheads="1"/>
          </p:cNvSpPr>
          <p:nvPr/>
        </p:nvSpPr>
        <p:spPr bwMode="auto">
          <a:xfrm>
            <a:off x="1495941" y="5830012"/>
            <a:ext cx="9132912" cy="1052736"/>
          </a:xfrm>
          <a:prstGeom prst="rect">
            <a:avLst/>
          </a:prstGeom>
          <a:solidFill>
            <a:srgbClr val="057616"/>
          </a:solidFill>
          <a:ln w="9525">
            <a:miter lim="800000"/>
            <a:headEnd/>
            <a:tailEnd/>
          </a:ln>
          <a:effectLst/>
          <a:scene3d>
            <a:camera prst="legacyPerspectiveTopRight"/>
            <a:lightRig rig="legacyFlat3" dir="b"/>
          </a:scene3d>
          <a:sp3d extrusionH="887400" prstMaterial="legacyMatte">
            <a:bevelT w="13500" h="13500"/>
            <a:bevelB w="13500" h="13500" prst="angle"/>
            <a:extrusionClr>
              <a:srgbClr val="00FF00"/>
            </a:extrusionClr>
          </a:sp3d>
        </p:spPr>
        <p:txBody>
          <a:bodyPr wrap="none" anchor="ctr">
            <a:flatTx/>
          </a:bodyPr>
          <a:lstStyle/>
          <a:p>
            <a:pPr algn="ctr" eaLnBrk="0" fontAlgn="base" hangingPunct="0">
              <a:spcBef>
                <a:spcPct val="0"/>
              </a:spcBef>
              <a:spcAft>
                <a:spcPct val="0"/>
              </a:spcAft>
              <a:defRPr/>
            </a:pPr>
            <a:r>
              <a:rPr lang="en-GB" sz="6600" b="1" dirty="0">
                <a:solidFill>
                  <a:srgbClr val="FFFFFF"/>
                </a:solidFill>
                <a:effectLst>
                  <a:outerShdw blurRad="38100" dist="38100" dir="2700000" algn="tl">
                    <a:srgbClr val="000000"/>
                  </a:outerShdw>
                </a:effectLst>
                <a:latin typeface="Arial" pitchFamily="-107" charset="0"/>
                <a:ea typeface="ＭＳ Ｐゴシック" pitchFamily="-107" charset="-128"/>
                <a:cs typeface="ＭＳ Ｐゴシック" pitchFamily="-107" charset="-128"/>
              </a:rPr>
              <a:t>That Feeling</a:t>
            </a:r>
          </a:p>
        </p:txBody>
      </p:sp>
      <p:pic>
        <p:nvPicPr>
          <p:cNvPr id="2" name="Picture 1" descr="birds_flying_in_formation_192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774" y="101042"/>
            <a:ext cx="8763139" cy="3995996"/>
          </a:xfrm>
          <a:prstGeom prst="rect">
            <a:avLst/>
          </a:prstGeom>
        </p:spPr>
      </p:pic>
      <p:sp>
        <p:nvSpPr>
          <p:cNvPr id="4" name="TextBox 3"/>
          <p:cNvSpPr txBox="1"/>
          <p:nvPr/>
        </p:nvSpPr>
        <p:spPr>
          <a:xfrm>
            <a:off x="4092070" y="2605980"/>
            <a:ext cx="5904655" cy="2416046"/>
          </a:xfrm>
          <a:prstGeom prst="rect">
            <a:avLst/>
          </a:prstGeom>
          <a:noFill/>
        </p:spPr>
        <p:txBody>
          <a:bodyPr wrap="square" rtlCol="0">
            <a:spAutoFit/>
          </a:bodyPr>
          <a:lstStyle/>
          <a:p>
            <a:pPr>
              <a:defRPr/>
            </a:pPr>
            <a:r>
              <a:rPr lang="en-US" sz="11500" b="1" dirty="0">
                <a:solidFill>
                  <a:srgbClr val="008000"/>
                </a:solidFill>
                <a:latin typeface="Verdana" panose="020B0604030504040204" pitchFamily="34" charset="0"/>
                <a:ea typeface="Verdana" panose="020B0604030504040204" pitchFamily="34" charset="0"/>
                <a:cs typeface="Verdana" panose="020B0604030504040204" pitchFamily="34" charset="0"/>
              </a:rPr>
              <a:t>765%</a:t>
            </a:r>
          </a:p>
          <a:p>
            <a:pPr algn="ctr">
              <a:defRPr/>
            </a:pPr>
            <a:r>
              <a:rPr lang="en-US" sz="3200" b="1" dirty="0">
                <a:solidFill>
                  <a:srgbClr val="008000"/>
                </a:solidFill>
                <a:latin typeface="Verdana" panose="020B0604030504040204" pitchFamily="34" charset="0"/>
                <a:ea typeface="Verdana" panose="020B0604030504040204" pitchFamily="34" charset="0"/>
                <a:cs typeface="Verdana" panose="020B0604030504040204" pitchFamily="34" charset="0"/>
              </a:rPr>
              <a:t>Net Worth </a:t>
            </a:r>
          </a:p>
        </p:txBody>
      </p:sp>
      <p:sp>
        <p:nvSpPr>
          <p:cNvPr id="6" name="TextBox 5">
            <a:extLst>
              <a:ext uri="{FF2B5EF4-FFF2-40B4-BE49-F238E27FC236}">
                <a16:creationId xmlns:a16="http://schemas.microsoft.com/office/drawing/2014/main" id="{F5396030-ED22-554D-B5D9-6A6334F178D8}"/>
              </a:ext>
            </a:extLst>
          </p:cNvPr>
          <p:cNvSpPr txBox="1"/>
          <p:nvPr/>
        </p:nvSpPr>
        <p:spPr>
          <a:xfrm rot="19491650">
            <a:off x="1644285" y="2272518"/>
            <a:ext cx="4964821" cy="584775"/>
          </a:xfrm>
          <a:prstGeom prst="rect">
            <a:avLst/>
          </a:prstGeom>
          <a:solidFill>
            <a:srgbClr val="FFFFFF"/>
          </a:solidFill>
        </p:spPr>
        <p:txBody>
          <a:bodyPr wrap="none" rtlCol="0">
            <a:spAutoFit/>
          </a:bodyPr>
          <a:lstStyle/>
          <a:p>
            <a:pPr>
              <a:defRPr/>
            </a:pPr>
            <a:r>
              <a:rPr lang="en-US" sz="3200" b="1" dirty="0">
                <a:solidFill>
                  <a:srgbClr val="008000"/>
                </a:solidFill>
                <a:latin typeface="Verdana"/>
                <a:cs typeface="Verdana"/>
              </a:rPr>
              <a:t>Cohesive, Connected</a:t>
            </a:r>
          </a:p>
        </p:txBody>
      </p:sp>
      <p:sp>
        <p:nvSpPr>
          <p:cNvPr id="7" name="TextBox 6">
            <a:extLst>
              <a:ext uri="{FF2B5EF4-FFF2-40B4-BE49-F238E27FC236}">
                <a16:creationId xmlns:a16="http://schemas.microsoft.com/office/drawing/2014/main" id="{9DD880EE-1E82-6848-9687-CEDF0232E9B0}"/>
              </a:ext>
            </a:extLst>
          </p:cNvPr>
          <p:cNvSpPr txBox="1"/>
          <p:nvPr/>
        </p:nvSpPr>
        <p:spPr>
          <a:xfrm rot="2345223">
            <a:off x="4902782" y="1957604"/>
            <a:ext cx="6284093" cy="584775"/>
          </a:xfrm>
          <a:prstGeom prst="rect">
            <a:avLst/>
          </a:prstGeom>
          <a:solidFill>
            <a:srgbClr val="FFFFFF"/>
          </a:solidFill>
        </p:spPr>
        <p:txBody>
          <a:bodyPr wrap="none" rtlCol="0">
            <a:spAutoFit/>
          </a:bodyPr>
          <a:lstStyle/>
          <a:p>
            <a:pPr>
              <a:defRPr/>
            </a:pPr>
            <a:r>
              <a:rPr lang="en-US" sz="3200" b="1" dirty="0">
                <a:solidFill>
                  <a:srgbClr val="008000"/>
                </a:solidFill>
                <a:latin typeface="Verdana"/>
                <a:cs typeface="Verdana"/>
              </a:rPr>
              <a:t>Cooperative, Collaborative</a:t>
            </a:r>
          </a:p>
        </p:txBody>
      </p:sp>
      <p:sp>
        <p:nvSpPr>
          <p:cNvPr id="8" name="TextBox 7">
            <a:extLst>
              <a:ext uri="{FF2B5EF4-FFF2-40B4-BE49-F238E27FC236}">
                <a16:creationId xmlns:a16="http://schemas.microsoft.com/office/drawing/2014/main" id="{2D2B8850-C36B-D34F-B8BB-59758FE1C462}"/>
              </a:ext>
            </a:extLst>
          </p:cNvPr>
          <p:cNvSpPr txBox="1"/>
          <p:nvPr/>
        </p:nvSpPr>
        <p:spPr>
          <a:xfrm>
            <a:off x="1933589" y="4760657"/>
            <a:ext cx="8735084" cy="1200329"/>
          </a:xfrm>
          <a:prstGeom prst="rect">
            <a:avLst/>
          </a:prstGeom>
          <a:noFill/>
        </p:spPr>
        <p:txBody>
          <a:bodyPr wrap="none" rtlCol="0">
            <a:spAutoFit/>
          </a:bodyPr>
          <a:lstStyle/>
          <a:p>
            <a:pPr>
              <a:defRPr/>
            </a:pPr>
            <a:r>
              <a:rPr lang="en-US" sz="3600" b="1" dirty="0">
                <a:solidFill>
                  <a:srgbClr val="008000"/>
                </a:solidFill>
                <a:latin typeface="Verdana" panose="020B0604030504040204" pitchFamily="34" charset="0"/>
                <a:ea typeface="Verdana" panose="020B0604030504040204" pitchFamily="34" charset="0"/>
                <a:cs typeface="Verdana" panose="020B0604030504040204" pitchFamily="34" charset="0"/>
              </a:rPr>
              <a:t>10 Companies Over 10 Years</a:t>
            </a:r>
          </a:p>
          <a:p>
            <a:pPr>
              <a:defRPr/>
            </a:pP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5 Average         </a:t>
            </a:r>
            <a:r>
              <a:rPr lang="en-US" b="1" dirty="0">
                <a:solidFill>
                  <a:srgbClr val="008000"/>
                </a:solidFill>
                <a:latin typeface="Verdana" panose="020B0604030504040204" pitchFamily="34" charset="0"/>
                <a:ea typeface="Verdana" panose="020B0604030504040204" pitchFamily="34" charset="0"/>
                <a:cs typeface="Verdana" panose="020B0604030504040204" pitchFamily="34" charset="0"/>
              </a:rPr>
              <a:t>5 Cohesive, Connected, Cooperative, Collaborative</a:t>
            </a:r>
          </a:p>
          <a:p>
            <a:pPr>
              <a:defRPr/>
            </a:pPr>
            <a:endParaRPr lang="en-US" dirty="0">
              <a:solidFill>
                <a:prstClr val="black"/>
              </a:solidFill>
              <a:latin typeface="Calibri"/>
            </a:endParaRPr>
          </a:p>
        </p:txBody>
      </p:sp>
      <p:sp>
        <p:nvSpPr>
          <p:cNvPr id="9" name="TextBox 8">
            <a:extLst>
              <a:ext uri="{FF2B5EF4-FFF2-40B4-BE49-F238E27FC236}">
                <a16:creationId xmlns:a16="http://schemas.microsoft.com/office/drawing/2014/main" id="{D4B54000-338E-C142-AFE8-38F9476773A6}"/>
              </a:ext>
            </a:extLst>
          </p:cNvPr>
          <p:cNvSpPr txBox="1"/>
          <p:nvPr/>
        </p:nvSpPr>
        <p:spPr>
          <a:xfrm>
            <a:off x="1503446" y="23458"/>
            <a:ext cx="9144000" cy="6848029"/>
          </a:xfrm>
          <a:prstGeom prst="rect">
            <a:avLst/>
          </a:prstGeom>
          <a:solidFill>
            <a:schemeClr val="bg1"/>
          </a:solidFill>
        </p:spPr>
        <p:txBody>
          <a:bodyPr wrap="square" rtlCol="0">
            <a:spAutoFit/>
          </a:bodyPr>
          <a:lstStyle/>
          <a:p>
            <a:pPr>
              <a:defRPr/>
            </a:pPr>
            <a:r>
              <a:rPr lang="en-US" sz="19900" b="1" dirty="0">
                <a:solidFill>
                  <a:srgbClr val="008000"/>
                </a:solidFill>
                <a:latin typeface="Verdana" panose="020B0604030504040204" pitchFamily="34" charset="0"/>
                <a:ea typeface="Verdana" panose="020B0604030504040204" pitchFamily="34" charset="0"/>
                <a:cs typeface="Verdana" panose="020B0604030504040204" pitchFamily="34" charset="0"/>
              </a:rPr>
              <a:t>765%</a:t>
            </a:r>
            <a:r>
              <a:rPr lang="en-US" sz="6000" b="1" dirty="0">
                <a:solidFill>
                  <a:srgbClr val="008000"/>
                </a:solidFill>
                <a:latin typeface="Verdana" panose="020B0604030504040204" pitchFamily="34" charset="0"/>
                <a:ea typeface="Verdana" panose="020B0604030504040204" pitchFamily="34" charset="0"/>
                <a:cs typeface="Verdana" panose="020B0604030504040204" pitchFamily="34" charset="0"/>
              </a:rPr>
              <a:t>Cohesive</a:t>
            </a:r>
          </a:p>
          <a:p>
            <a:pPr>
              <a:defRPr/>
            </a:pPr>
            <a:r>
              <a:rPr lang="en-US" sz="6000" b="1" dirty="0">
                <a:solidFill>
                  <a:srgbClr val="008000"/>
                </a:solidFill>
                <a:latin typeface="Verdana" panose="020B0604030504040204" pitchFamily="34" charset="0"/>
                <a:ea typeface="Verdana" panose="020B0604030504040204" pitchFamily="34" charset="0"/>
                <a:cs typeface="Verdana" panose="020B0604030504040204" pitchFamily="34" charset="0"/>
              </a:rPr>
              <a:t>Connected</a:t>
            </a:r>
          </a:p>
          <a:p>
            <a:pPr>
              <a:defRPr/>
            </a:pPr>
            <a:r>
              <a:rPr lang="en-US" sz="6000" b="1" dirty="0">
                <a:solidFill>
                  <a:srgbClr val="008000"/>
                </a:solidFill>
                <a:latin typeface="Verdana" panose="020B0604030504040204" pitchFamily="34" charset="0"/>
                <a:ea typeface="Verdana" panose="020B0604030504040204" pitchFamily="34" charset="0"/>
                <a:cs typeface="Verdana" panose="020B0604030504040204" pitchFamily="34" charset="0"/>
              </a:rPr>
              <a:t>Cooperative</a:t>
            </a:r>
          </a:p>
          <a:p>
            <a:pPr>
              <a:defRPr/>
            </a:pPr>
            <a:r>
              <a:rPr lang="en-US" sz="6000" b="1" dirty="0">
                <a:solidFill>
                  <a:srgbClr val="008000"/>
                </a:solidFill>
                <a:latin typeface="Verdana" panose="020B0604030504040204" pitchFamily="34" charset="0"/>
                <a:ea typeface="Verdana" panose="020B0604030504040204" pitchFamily="34" charset="0"/>
                <a:cs typeface="Verdana" panose="020B0604030504040204" pitchFamily="34" charset="0"/>
              </a:rPr>
              <a:t>Collaborative</a:t>
            </a:r>
          </a:p>
        </p:txBody>
      </p:sp>
      <p:sp>
        <p:nvSpPr>
          <p:cNvPr id="10" name="TextBox 9">
            <a:extLst>
              <a:ext uri="{FF2B5EF4-FFF2-40B4-BE49-F238E27FC236}">
                <a16:creationId xmlns:a16="http://schemas.microsoft.com/office/drawing/2014/main" id="{832D26B6-3C38-E84B-9FEE-05531AC3CCF6}"/>
              </a:ext>
            </a:extLst>
          </p:cNvPr>
          <p:cNvSpPr txBox="1"/>
          <p:nvPr/>
        </p:nvSpPr>
        <p:spPr>
          <a:xfrm rot="19738223">
            <a:off x="1541545" y="2970896"/>
            <a:ext cx="9341019" cy="1446550"/>
          </a:xfrm>
          <a:prstGeom prst="rect">
            <a:avLst/>
          </a:prstGeom>
          <a:solidFill>
            <a:srgbClr val="058D14"/>
          </a:solidFill>
          <a:ln/>
        </p:spPr>
        <p:style>
          <a:lnRef idx="1">
            <a:schemeClr val="accent3"/>
          </a:lnRef>
          <a:fillRef idx="3">
            <a:schemeClr val="accent3"/>
          </a:fillRef>
          <a:effectRef idx="2">
            <a:schemeClr val="accent3"/>
          </a:effectRef>
          <a:fontRef idx="minor">
            <a:schemeClr val="lt1"/>
          </a:fontRef>
        </p:style>
        <p:txBody>
          <a:bodyPr wrap="none" rtlCol="0">
            <a:spAutoFit/>
          </a:bodyPr>
          <a:lstStyle/>
          <a:p>
            <a:pPr>
              <a:defRPr/>
            </a:pPr>
            <a:r>
              <a:rPr lang="en-US" sz="8800" b="1" dirty="0">
                <a:solidFill>
                  <a:prstClr val="white"/>
                </a:solidFill>
                <a:latin typeface="Verdana" panose="020B0604030504040204" pitchFamily="34" charset="0"/>
                <a:ea typeface="Verdana" panose="020B0604030504040204" pitchFamily="34" charset="0"/>
                <a:cs typeface="Verdana" panose="020B0604030504040204" pitchFamily="34" charset="0"/>
              </a:rPr>
              <a:t>“That Feeling”</a:t>
            </a:r>
            <a:endParaRPr lang="en-US" sz="115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70653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lant the Planet| Fundraising Event Ireland">
            <a:extLst>
              <a:ext uri="{FF2B5EF4-FFF2-40B4-BE49-F238E27FC236}">
                <a16:creationId xmlns:a16="http://schemas.microsoft.com/office/drawing/2014/main" id="{DA740831-A17D-6079-4942-D20692DB47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90" r="25414"/>
          <a:stretch/>
        </p:blipFill>
        <p:spPr bwMode="auto">
          <a:xfrm>
            <a:off x="6387087" y="643467"/>
            <a:ext cx="4950791"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Donate.ie | Support Liam Óg McGovern's page">
            <a:extLst>
              <a:ext uri="{FF2B5EF4-FFF2-40B4-BE49-F238E27FC236}">
                <a16:creationId xmlns:a16="http://schemas.microsoft.com/office/drawing/2014/main" id="{BDBD87E0-F41B-8848-912C-48F7A0F83A9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555" r="5556"/>
          <a:stretch/>
        </p:blipFill>
        <p:spPr bwMode="auto">
          <a:xfrm>
            <a:off x="853483" y="643467"/>
            <a:ext cx="495206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204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alan_kerins_speech_world_meeting_of_families_croke_park_2VfnI1FTTyU_360p">
            <a:hlinkClick r:id="" action="ppaction://media"/>
            <a:extLst>
              <a:ext uri="{FF2B5EF4-FFF2-40B4-BE49-F238E27FC236}">
                <a16:creationId xmlns:a16="http://schemas.microsoft.com/office/drawing/2014/main" id="{4E0CE9AC-A2B5-435A-8B18-2710EB4262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6932" y="611748"/>
            <a:ext cx="9696586" cy="5454202"/>
          </a:xfrm>
        </p:spPr>
      </p:pic>
    </p:spTree>
    <p:extLst>
      <p:ext uri="{BB962C8B-B14F-4D97-AF65-F5344CB8AC3E}">
        <p14:creationId xmlns:p14="http://schemas.microsoft.com/office/powerpoint/2010/main" val="13896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jpg">
            <a:extLst>
              <a:ext uri="{FF2B5EF4-FFF2-40B4-BE49-F238E27FC236}">
                <a16:creationId xmlns:a16="http://schemas.microsoft.com/office/drawing/2014/main" id="{E1262114-0200-924D-899F-AD4EDAE5E9FD}"/>
              </a:ext>
            </a:extLst>
          </p:cNvPr>
          <p:cNvPicPr>
            <a:picLocks noChangeAspect="1"/>
          </p:cNvPicPr>
          <p:nvPr/>
        </p:nvPicPr>
        <p:blipFill>
          <a:blip r:embed="rId2"/>
          <a:srcRect t="52" b="52"/>
          <a:stretch/>
        </p:blipFill>
        <p:spPr>
          <a:xfrm>
            <a:off x="0" y="0"/>
            <a:ext cx="12192000" cy="6858000"/>
          </a:xfrm>
          <a:prstGeom prst="rect">
            <a:avLst/>
          </a:prstGeom>
          <a:ln w="12700">
            <a:miter lim="400000"/>
          </a:ln>
        </p:spPr>
      </p:pic>
      <p:pic>
        <p:nvPicPr>
          <p:cNvPr id="5" name="LOGO BLUE.png" descr="LOGO BLUE.png">
            <a:extLst>
              <a:ext uri="{FF2B5EF4-FFF2-40B4-BE49-F238E27FC236}">
                <a16:creationId xmlns:a16="http://schemas.microsoft.com/office/drawing/2014/main" id="{BD835BB0-3A9C-D04A-9781-3765B5FCC03C}"/>
              </a:ext>
            </a:extLst>
          </p:cNvPr>
          <p:cNvPicPr>
            <a:picLocks noChangeAspect="1"/>
          </p:cNvPicPr>
          <p:nvPr/>
        </p:nvPicPr>
        <p:blipFill>
          <a:blip r:embed="rId3"/>
          <a:stretch>
            <a:fillRect/>
          </a:stretch>
        </p:blipFill>
        <p:spPr>
          <a:xfrm>
            <a:off x="10692204" y="263951"/>
            <a:ext cx="1249722" cy="546754"/>
          </a:xfrm>
          <a:prstGeom prst="rect">
            <a:avLst/>
          </a:prstGeom>
          <a:ln w="12700">
            <a:miter lim="400000"/>
          </a:ln>
        </p:spPr>
      </p:pic>
      <p:sp>
        <p:nvSpPr>
          <p:cNvPr id="8" name="WHO’S GOT…">
            <a:extLst>
              <a:ext uri="{FF2B5EF4-FFF2-40B4-BE49-F238E27FC236}">
                <a16:creationId xmlns:a16="http://schemas.microsoft.com/office/drawing/2014/main" id="{02A4970A-2F66-544B-910E-8A033FA8CC0E}"/>
              </a:ext>
            </a:extLst>
          </p:cNvPr>
          <p:cNvSpPr txBox="1">
            <a:spLocks/>
          </p:cNvSpPr>
          <p:nvPr/>
        </p:nvSpPr>
        <p:spPr>
          <a:xfrm>
            <a:off x="278353" y="377073"/>
            <a:ext cx="10163777" cy="14295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4800" b="1" dirty="0">
                <a:solidFill>
                  <a:schemeClr val="bg1"/>
                </a:solidFill>
                <a:latin typeface="Arial Black" panose="020B0604020202020204" pitchFamily="34" charset="0"/>
                <a:cs typeface="Arial Black" panose="020B0604020202020204" pitchFamily="34" charset="0"/>
              </a:rPr>
              <a:t>TEMPLATE</a:t>
            </a:r>
          </a:p>
        </p:txBody>
      </p:sp>
      <p:sp>
        <p:nvSpPr>
          <p:cNvPr id="2" name="Oval 1">
            <a:extLst>
              <a:ext uri="{FF2B5EF4-FFF2-40B4-BE49-F238E27FC236}">
                <a16:creationId xmlns:a16="http://schemas.microsoft.com/office/drawing/2014/main" id="{168CE359-941D-0E4F-BBE9-5C272FE40B5B}"/>
              </a:ext>
            </a:extLst>
          </p:cNvPr>
          <p:cNvSpPr/>
          <p:nvPr/>
        </p:nvSpPr>
        <p:spPr>
          <a:xfrm>
            <a:off x="490653" y="3057501"/>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HO’S GOT…">
            <a:extLst>
              <a:ext uri="{FF2B5EF4-FFF2-40B4-BE49-F238E27FC236}">
                <a16:creationId xmlns:a16="http://schemas.microsoft.com/office/drawing/2014/main" id="{4C868498-CEBC-944A-9053-ECB008782715}"/>
              </a:ext>
            </a:extLst>
          </p:cNvPr>
          <p:cNvSpPr txBox="1">
            <a:spLocks/>
          </p:cNvSpPr>
          <p:nvPr/>
        </p:nvSpPr>
        <p:spPr>
          <a:xfrm>
            <a:off x="652132" y="3721216"/>
            <a:ext cx="1271667"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WHAT</a:t>
            </a:r>
          </a:p>
        </p:txBody>
      </p:sp>
      <p:sp>
        <p:nvSpPr>
          <p:cNvPr id="10" name="Right Arrow 9">
            <a:extLst>
              <a:ext uri="{FF2B5EF4-FFF2-40B4-BE49-F238E27FC236}">
                <a16:creationId xmlns:a16="http://schemas.microsoft.com/office/drawing/2014/main" id="{E947C866-B38E-EF45-9145-0788F882AA6C}"/>
              </a:ext>
            </a:extLst>
          </p:cNvPr>
          <p:cNvSpPr/>
          <p:nvPr/>
        </p:nvSpPr>
        <p:spPr>
          <a:xfrm>
            <a:off x="2291362" y="3665243"/>
            <a:ext cx="61331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81859EE-6200-394A-BC14-D5C8A20BC1DE}"/>
              </a:ext>
            </a:extLst>
          </p:cNvPr>
          <p:cNvSpPr/>
          <p:nvPr/>
        </p:nvSpPr>
        <p:spPr>
          <a:xfrm>
            <a:off x="3088887" y="1278882"/>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WHO’S GOT…">
            <a:extLst>
              <a:ext uri="{FF2B5EF4-FFF2-40B4-BE49-F238E27FC236}">
                <a16:creationId xmlns:a16="http://schemas.microsoft.com/office/drawing/2014/main" id="{26AAF0CA-ED22-6E44-8F0E-0B840F5E5A19}"/>
              </a:ext>
            </a:extLst>
          </p:cNvPr>
          <p:cNvSpPr txBox="1">
            <a:spLocks/>
          </p:cNvSpPr>
          <p:nvPr/>
        </p:nvSpPr>
        <p:spPr>
          <a:xfrm>
            <a:off x="3250366" y="1942597"/>
            <a:ext cx="1271667"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WHY</a:t>
            </a:r>
          </a:p>
        </p:txBody>
      </p:sp>
      <p:sp>
        <p:nvSpPr>
          <p:cNvPr id="36" name="Oval 35">
            <a:extLst>
              <a:ext uri="{FF2B5EF4-FFF2-40B4-BE49-F238E27FC236}">
                <a16:creationId xmlns:a16="http://schemas.microsoft.com/office/drawing/2014/main" id="{2BB6F921-6E9D-8F46-BF0E-067DB463ACF0}"/>
              </a:ext>
            </a:extLst>
          </p:cNvPr>
          <p:cNvSpPr/>
          <p:nvPr/>
        </p:nvSpPr>
        <p:spPr>
          <a:xfrm>
            <a:off x="3088887" y="3057501"/>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WHO’S GOT…">
            <a:extLst>
              <a:ext uri="{FF2B5EF4-FFF2-40B4-BE49-F238E27FC236}">
                <a16:creationId xmlns:a16="http://schemas.microsoft.com/office/drawing/2014/main" id="{5D178B9D-B32B-6E43-949A-A5C3E4B8A8BF}"/>
              </a:ext>
            </a:extLst>
          </p:cNvPr>
          <p:cNvSpPr txBox="1">
            <a:spLocks/>
          </p:cNvSpPr>
          <p:nvPr/>
        </p:nvSpPr>
        <p:spPr>
          <a:xfrm>
            <a:off x="3250366" y="3721216"/>
            <a:ext cx="1271667"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WHY</a:t>
            </a:r>
          </a:p>
        </p:txBody>
      </p:sp>
      <p:sp>
        <p:nvSpPr>
          <p:cNvPr id="38" name="Oval 37">
            <a:extLst>
              <a:ext uri="{FF2B5EF4-FFF2-40B4-BE49-F238E27FC236}">
                <a16:creationId xmlns:a16="http://schemas.microsoft.com/office/drawing/2014/main" id="{CE61F075-0323-8948-AEAD-925609E9FB09}"/>
              </a:ext>
            </a:extLst>
          </p:cNvPr>
          <p:cNvSpPr/>
          <p:nvPr/>
        </p:nvSpPr>
        <p:spPr>
          <a:xfrm>
            <a:off x="3088887" y="4841697"/>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WHO’S GOT…">
            <a:extLst>
              <a:ext uri="{FF2B5EF4-FFF2-40B4-BE49-F238E27FC236}">
                <a16:creationId xmlns:a16="http://schemas.microsoft.com/office/drawing/2014/main" id="{DA3A9FFC-FE80-CF41-8B24-129F47805933}"/>
              </a:ext>
            </a:extLst>
          </p:cNvPr>
          <p:cNvSpPr txBox="1">
            <a:spLocks/>
          </p:cNvSpPr>
          <p:nvPr/>
        </p:nvSpPr>
        <p:spPr>
          <a:xfrm>
            <a:off x="3250366" y="5505412"/>
            <a:ext cx="1271667"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WHY</a:t>
            </a:r>
          </a:p>
        </p:txBody>
      </p:sp>
      <p:sp>
        <p:nvSpPr>
          <p:cNvPr id="40" name="Right Arrow 39">
            <a:extLst>
              <a:ext uri="{FF2B5EF4-FFF2-40B4-BE49-F238E27FC236}">
                <a16:creationId xmlns:a16="http://schemas.microsoft.com/office/drawing/2014/main" id="{41B765D5-03EE-914E-9403-CCF2AFBEBE96}"/>
              </a:ext>
            </a:extLst>
          </p:cNvPr>
          <p:cNvSpPr/>
          <p:nvPr/>
        </p:nvSpPr>
        <p:spPr>
          <a:xfrm>
            <a:off x="5001108" y="3665243"/>
            <a:ext cx="61331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B2BDCAC-7C1F-394F-A78C-06E6161BB221}"/>
              </a:ext>
            </a:extLst>
          </p:cNvPr>
          <p:cNvSpPr/>
          <p:nvPr/>
        </p:nvSpPr>
        <p:spPr>
          <a:xfrm>
            <a:off x="5809784" y="1278882"/>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WHO’S GOT…">
            <a:extLst>
              <a:ext uri="{FF2B5EF4-FFF2-40B4-BE49-F238E27FC236}">
                <a16:creationId xmlns:a16="http://schemas.microsoft.com/office/drawing/2014/main" id="{1062C57B-565B-D04A-8AF9-7C93788F56C0}"/>
              </a:ext>
            </a:extLst>
          </p:cNvPr>
          <p:cNvSpPr txBox="1">
            <a:spLocks/>
          </p:cNvSpPr>
          <p:nvPr/>
        </p:nvSpPr>
        <p:spPr>
          <a:xfrm>
            <a:off x="5824655" y="1942597"/>
            <a:ext cx="1567388" cy="64633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BENEFIT</a:t>
            </a:r>
          </a:p>
        </p:txBody>
      </p:sp>
      <p:sp>
        <p:nvSpPr>
          <p:cNvPr id="43" name="Oval 42">
            <a:extLst>
              <a:ext uri="{FF2B5EF4-FFF2-40B4-BE49-F238E27FC236}">
                <a16:creationId xmlns:a16="http://schemas.microsoft.com/office/drawing/2014/main" id="{6A197ED8-CFE0-7646-B5D1-AEB3AB4BD0B2}"/>
              </a:ext>
            </a:extLst>
          </p:cNvPr>
          <p:cNvSpPr/>
          <p:nvPr/>
        </p:nvSpPr>
        <p:spPr>
          <a:xfrm>
            <a:off x="5809784" y="3057501"/>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WHO’S GOT…">
            <a:extLst>
              <a:ext uri="{FF2B5EF4-FFF2-40B4-BE49-F238E27FC236}">
                <a16:creationId xmlns:a16="http://schemas.microsoft.com/office/drawing/2014/main" id="{EC473726-3EA5-3746-9423-E229199AEDA3}"/>
              </a:ext>
            </a:extLst>
          </p:cNvPr>
          <p:cNvSpPr txBox="1">
            <a:spLocks/>
          </p:cNvSpPr>
          <p:nvPr/>
        </p:nvSpPr>
        <p:spPr>
          <a:xfrm>
            <a:off x="5824655" y="3721216"/>
            <a:ext cx="1639230" cy="64633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BENEFIT</a:t>
            </a:r>
          </a:p>
        </p:txBody>
      </p:sp>
      <p:sp>
        <p:nvSpPr>
          <p:cNvPr id="45" name="Oval 44">
            <a:extLst>
              <a:ext uri="{FF2B5EF4-FFF2-40B4-BE49-F238E27FC236}">
                <a16:creationId xmlns:a16="http://schemas.microsoft.com/office/drawing/2014/main" id="{A171F214-7F48-3047-8B1A-0EB4FF275B04}"/>
              </a:ext>
            </a:extLst>
          </p:cNvPr>
          <p:cNvSpPr/>
          <p:nvPr/>
        </p:nvSpPr>
        <p:spPr>
          <a:xfrm>
            <a:off x="5809784" y="4841697"/>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WHO’S GOT…">
            <a:extLst>
              <a:ext uri="{FF2B5EF4-FFF2-40B4-BE49-F238E27FC236}">
                <a16:creationId xmlns:a16="http://schemas.microsoft.com/office/drawing/2014/main" id="{D8C57464-6E99-1A49-A444-291C388704E8}"/>
              </a:ext>
            </a:extLst>
          </p:cNvPr>
          <p:cNvSpPr txBox="1">
            <a:spLocks/>
          </p:cNvSpPr>
          <p:nvPr/>
        </p:nvSpPr>
        <p:spPr>
          <a:xfrm>
            <a:off x="5824655" y="5505412"/>
            <a:ext cx="1639230" cy="64633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BENEFIT</a:t>
            </a:r>
          </a:p>
        </p:txBody>
      </p:sp>
      <p:sp>
        <p:nvSpPr>
          <p:cNvPr id="47" name="Right Arrow 46">
            <a:extLst>
              <a:ext uri="{FF2B5EF4-FFF2-40B4-BE49-F238E27FC236}">
                <a16:creationId xmlns:a16="http://schemas.microsoft.com/office/drawing/2014/main" id="{0A7AB774-3F4A-EC49-9344-2DD12EAC5839}"/>
              </a:ext>
            </a:extLst>
          </p:cNvPr>
          <p:cNvSpPr/>
          <p:nvPr/>
        </p:nvSpPr>
        <p:spPr>
          <a:xfrm>
            <a:off x="7679259" y="3665243"/>
            <a:ext cx="61331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21F1760-3003-B341-BE76-6844A8E4D83B}"/>
              </a:ext>
            </a:extLst>
          </p:cNvPr>
          <p:cNvSpPr/>
          <p:nvPr/>
        </p:nvSpPr>
        <p:spPr>
          <a:xfrm>
            <a:off x="8441472" y="1278882"/>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WHO’S GOT…">
            <a:extLst>
              <a:ext uri="{FF2B5EF4-FFF2-40B4-BE49-F238E27FC236}">
                <a16:creationId xmlns:a16="http://schemas.microsoft.com/office/drawing/2014/main" id="{FD41717F-55CC-0142-9559-33894F6E45D6}"/>
              </a:ext>
            </a:extLst>
          </p:cNvPr>
          <p:cNvSpPr txBox="1">
            <a:spLocks/>
          </p:cNvSpPr>
          <p:nvPr/>
        </p:nvSpPr>
        <p:spPr>
          <a:xfrm>
            <a:off x="8456343" y="1942597"/>
            <a:ext cx="1567388"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HURT</a:t>
            </a:r>
          </a:p>
        </p:txBody>
      </p:sp>
      <p:sp>
        <p:nvSpPr>
          <p:cNvPr id="50" name="Oval 49">
            <a:extLst>
              <a:ext uri="{FF2B5EF4-FFF2-40B4-BE49-F238E27FC236}">
                <a16:creationId xmlns:a16="http://schemas.microsoft.com/office/drawing/2014/main" id="{38DE10A0-9E42-854B-AD38-C4090E8179AD}"/>
              </a:ext>
            </a:extLst>
          </p:cNvPr>
          <p:cNvSpPr/>
          <p:nvPr/>
        </p:nvSpPr>
        <p:spPr>
          <a:xfrm>
            <a:off x="8441472" y="3057501"/>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WHO’S GOT…">
            <a:extLst>
              <a:ext uri="{FF2B5EF4-FFF2-40B4-BE49-F238E27FC236}">
                <a16:creationId xmlns:a16="http://schemas.microsoft.com/office/drawing/2014/main" id="{367019F9-59E7-384E-8D9A-2FA379E363EE}"/>
              </a:ext>
            </a:extLst>
          </p:cNvPr>
          <p:cNvSpPr txBox="1">
            <a:spLocks/>
          </p:cNvSpPr>
          <p:nvPr/>
        </p:nvSpPr>
        <p:spPr>
          <a:xfrm>
            <a:off x="8456343" y="3721216"/>
            <a:ext cx="1639230"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HURT</a:t>
            </a:r>
          </a:p>
        </p:txBody>
      </p:sp>
      <p:sp>
        <p:nvSpPr>
          <p:cNvPr id="52" name="Oval 51">
            <a:extLst>
              <a:ext uri="{FF2B5EF4-FFF2-40B4-BE49-F238E27FC236}">
                <a16:creationId xmlns:a16="http://schemas.microsoft.com/office/drawing/2014/main" id="{E9A6ADD6-CE74-DD4C-830F-DB49FC905635}"/>
              </a:ext>
            </a:extLst>
          </p:cNvPr>
          <p:cNvSpPr/>
          <p:nvPr/>
        </p:nvSpPr>
        <p:spPr>
          <a:xfrm>
            <a:off x="8441472" y="4841697"/>
            <a:ext cx="1639230" cy="163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WHO’S GOT…">
            <a:extLst>
              <a:ext uri="{FF2B5EF4-FFF2-40B4-BE49-F238E27FC236}">
                <a16:creationId xmlns:a16="http://schemas.microsoft.com/office/drawing/2014/main" id="{3D5D973E-8FC0-BA4F-B5A5-731517730A99}"/>
              </a:ext>
            </a:extLst>
          </p:cNvPr>
          <p:cNvSpPr txBox="1">
            <a:spLocks/>
          </p:cNvSpPr>
          <p:nvPr/>
        </p:nvSpPr>
        <p:spPr>
          <a:xfrm>
            <a:off x="8456343" y="5505412"/>
            <a:ext cx="1639230" cy="646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2400" b="1" dirty="0">
                <a:solidFill>
                  <a:schemeClr val="bg1"/>
                </a:solidFill>
                <a:latin typeface="Arial Black" panose="020B0604020202020204" pitchFamily="34" charset="0"/>
                <a:cs typeface="Arial Black" panose="020B0604020202020204" pitchFamily="34" charset="0"/>
              </a:rPr>
              <a:t>HURT</a:t>
            </a:r>
          </a:p>
        </p:txBody>
      </p:sp>
    </p:spTree>
    <p:extLst>
      <p:ext uri="{BB962C8B-B14F-4D97-AF65-F5344CB8AC3E}">
        <p14:creationId xmlns:p14="http://schemas.microsoft.com/office/powerpoint/2010/main" val="40910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500" fill="hold"/>
                                        <p:tgtEl>
                                          <p:spTgt spid="38"/>
                                        </p:tgtEl>
                                        <p:attrNameLst>
                                          <p:attrName>ppt_x</p:attrName>
                                        </p:attrNameLst>
                                      </p:cBhvr>
                                      <p:tavLst>
                                        <p:tav tm="0">
                                          <p:val>
                                            <p:strVal val="#ppt_x"/>
                                          </p:val>
                                        </p:tav>
                                        <p:tav tm="100000">
                                          <p:val>
                                            <p:strVal val="#ppt_x"/>
                                          </p:val>
                                        </p:tav>
                                      </p:tavLst>
                                    </p:anim>
                                    <p:anim calcmode="lin" valueType="num">
                                      <p:cBhvr additive="base">
                                        <p:cTn id="4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dissolv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fill="hold"/>
                                        <p:tgtEl>
                                          <p:spTgt spid="49"/>
                                        </p:tgtEl>
                                        <p:attrNameLst>
                                          <p:attrName>ppt_x</p:attrName>
                                        </p:attrNameLst>
                                      </p:cBhvr>
                                      <p:tavLst>
                                        <p:tav tm="0">
                                          <p:val>
                                            <p:strVal val="#ppt_x"/>
                                          </p:val>
                                        </p:tav>
                                        <p:tav tm="100000">
                                          <p:val>
                                            <p:strVal val="#ppt_x"/>
                                          </p:val>
                                        </p:tav>
                                      </p:tavLst>
                                    </p:anim>
                                    <p:anim calcmode="lin" valueType="num">
                                      <p:cBhvr additive="base">
                                        <p:cTn id="91" dur="500" fill="hold"/>
                                        <p:tgtEl>
                                          <p:spTgt spid="49"/>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additive="base">
                                        <p:cTn id="94" dur="500" fill="hold"/>
                                        <p:tgtEl>
                                          <p:spTgt spid="48"/>
                                        </p:tgtEl>
                                        <p:attrNameLst>
                                          <p:attrName>ppt_x</p:attrName>
                                        </p:attrNameLst>
                                      </p:cBhvr>
                                      <p:tavLst>
                                        <p:tav tm="0">
                                          <p:val>
                                            <p:strVal val="#ppt_x"/>
                                          </p:val>
                                        </p:tav>
                                        <p:tav tm="100000">
                                          <p:val>
                                            <p:strVal val="#ppt_x"/>
                                          </p:val>
                                        </p:tav>
                                      </p:tavLst>
                                    </p:anim>
                                    <p:anim calcmode="lin" valueType="num">
                                      <p:cBhvr additive="base">
                                        <p:cTn id="95" dur="500" fill="hold"/>
                                        <p:tgtEl>
                                          <p:spTgt spid="48"/>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500" fill="hold"/>
                                        <p:tgtEl>
                                          <p:spTgt spid="51"/>
                                        </p:tgtEl>
                                        <p:attrNameLst>
                                          <p:attrName>ppt_x</p:attrName>
                                        </p:attrNameLst>
                                      </p:cBhvr>
                                      <p:tavLst>
                                        <p:tav tm="0">
                                          <p:val>
                                            <p:strVal val="#ppt_x"/>
                                          </p:val>
                                        </p:tav>
                                        <p:tav tm="100000">
                                          <p:val>
                                            <p:strVal val="#ppt_x"/>
                                          </p:val>
                                        </p:tav>
                                      </p:tavLst>
                                    </p:anim>
                                    <p:anim calcmode="lin" valueType="num">
                                      <p:cBhvr additive="base">
                                        <p:cTn id="99" dur="500" fill="hold"/>
                                        <p:tgtEl>
                                          <p:spTgt spid="51"/>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anim calcmode="lin" valueType="num">
                                      <p:cBhvr additive="base">
                                        <p:cTn id="102" dur="500" fill="hold"/>
                                        <p:tgtEl>
                                          <p:spTgt spid="50"/>
                                        </p:tgtEl>
                                        <p:attrNameLst>
                                          <p:attrName>ppt_x</p:attrName>
                                        </p:attrNameLst>
                                      </p:cBhvr>
                                      <p:tavLst>
                                        <p:tav tm="0">
                                          <p:val>
                                            <p:strVal val="#ppt_x"/>
                                          </p:val>
                                        </p:tav>
                                        <p:tav tm="100000">
                                          <p:val>
                                            <p:strVal val="#ppt_x"/>
                                          </p:val>
                                        </p:tav>
                                      </p:tavLst>
                                    </p:anim>
                                    <p:anim calcmode="lin" valueType="num">
                                      <p:cBhvr additive="base">
                                        <p:cTn id="103" dur="500" fill="hold"/>
                                        <p:tgtEl>
                                          <p:spTgt spid="50"/>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additive="base">
                                        <p:cTn id="106" dur="500" fill="hold"/>
                                        <p:tgtEl>
                                          <p:spTgt spid="53"/>
                                        </p:tgtEl>
                                        <p:attrNameLst>
                                          <p:attrName>ppt_x</p:attrName>
                                        </p:attrNameLst>
                                      </p:cBhvr>
                                      <p:tavLst>
                                        <p:tav tm="0">
                                          <p:val>
                                            <p:strVal val="#ppt_x"/>
                                          </p:val>
                                        </p:tav>
                                        <p:tav tm="100000">
                                          <p:val>
                                            <p:strVal val="#ppt_x"/>
                                          </p:val>
                                        </p:tav>
                                      </p:tavLst>
                                    </p:anim>
                                    <p:anim calcmode="lin" valueType="num">
                                      <p:cBhvr additive="base">
                                        <p:cTn id="107" dur="500" fill="hold"/>
                                        <p:tgtEl>
                                          <p:spTgt spid="53"/>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additive="base">
                                        <p:cTn id="110" dur="500" fill="hold"/>
                                        <p:tgtEl>
                                          <p:spTgt spid="52"/>
                                        </p:tgtEl>
                                        <p:attrNameLst>
                                          <p:attrName>ppt_x</p:attrName>
                                        </p:attrNameLst>
                                      </p:cBhvr>
                                      <p:tavLst>
                                        <p:tav tm="0">
                                          <p:val>
                                            <p:strVal val="#ppt_x"/>
                                          </p:val>
                                        </p:tav>
                                        <p:tav tm="100000">
                                          <p:val>
                                            <p:strVal val="#ppt_x"/>
                                          </p:val>
                                        </p:tav>
                                      </p:tavLst>
                                    </p:anim>
                                    <p:anim calcmode="lin" valueType="num">
                                      <p:cBhvr additive="base">
                                        <p:cTn id="11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p:bldP spid="10" grpId="0" animBg="1"/>
      <p:bldP spid="34" grpId="0" animBg="1"/>
      <p:bldP spid="35" grpId="0"/>
      <p:bldP spid="36" grpId="0" animBg="1"/>
      <p:bldP spid="37" grpId="0"/>
      <p:bldP spid="38" grpId="0" animBg="1"/>
      <p:bldP spid="39" grpId="0"/>
      <p:bldP spid="40" grpId="0" animBg="1"/>
      <p:bldP spid="41" grpId="0" animBg="1"/>
      <p:bldP spid="42" grpId="0"/>
      <p:bldP spid="43" grpId="0" animBg="1"/>
      <p:bldP spid="44" grpId="0"/>
      <p:bldP spid="45" grpId="0" animBg="1"/>
      <p:bldP spid="46" grpId="0"/>
      <p:bldP spid="47" grpId="0" animBg="1"/>
      <p:bldP spid="48" grpId="0" animBg="1"/>
      <p:bldP spid="49" grpId="0"/>
      <p:bldP spid="50" grpId="0" animBg="1"/>
      <p:bldP spid="51" grpId="0"/>
      <p:bldP spid="52" grpId="0" animBg="1"/>
      <p:bldP spid="5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BFDE-C3EE-D647-BE4A-D5119038C7D1}"/>
              </a:ext>
            </a:extLst>
          </p:cNvPr>
          <p:cNvSpPr>
            <a:spLocks noGrp="1"/>
          </p:cNvSpPr>
          <p:nvPr>
            <p:ph type="title"/>
          </p:nvPr>
        </p:nvSpPr>
        <p:spPr/>
        <p:txBody>
          <a:bodyPr/>
          <a:lstStyle/>
          <a:p>
            <a:r>
              <a:rPr lang="en-US" dirty="0"/>
              <a:t>Galway Executive Skillnet</a:t>
            </a:r>
          </a:p>
        </p:txBody>
      </p:sp>
      <p:pic>
        <p:nvPicPr>
          <p:cNvPr id="3" name="Picture 2">
            <a:extLst>
              <a:ext uri="{FF2B5EF4-FFF2-40B4-BE49-F238E27FC236}">
                <a16:creationId xmlns:a16="http://schemas.microsoft.com/office/drawing/2014/main" id="{C90FCE3A-1124-0F4F-B124-AE9E6459BB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1587" y="6030162"/>
            <a:ext cx="10091737" cy="827838"/>
          </a:xfrm>
          <a:prstGeom prst="rect">
            <a:avLst/>
          </a:prstGeom>
        </p:spPr>
      </p:pic>
      <p:sp>
        <p:nvSpPr>
          <p:cNvPr id="4" name="Rectangle 3">
            <a:extLst>
              <a:ext uri="{FF2B5EF4-FFF2-40B4-BE49-F238E27FC236}">
                <a16:creationId xmlns:a16="http://schemas.microsoft.com/office/drawing/2014/main" id="{1EA4B425-9046-E140-B466-9B1129F4A340}"/>
              </a:ext>
            </a:extLst>
          </p:cNvPr>
          <p:cNvSpPr/>
          <p:nvPr/>
        </p:nvSpPr>
        <p:spPr>
          <a:xfrm>
            <a:off x="819149" y="2441555"/>
            <a:ext cx="5810251" cy="3416320"/>
          </a:xfrm>
          <a:prstGeom prst="rect">
            <a:avLst/>
          </a:prstGeom>
        </p:spPr>
        <p:txBody>
          <a:bodyPr wrap="square">
            <a:spAutoFit/>
          </a:bodyPr>
          <a:lstStyle/>
          <a:p>
            <a:pPr marL="285750" indent="-285750" fontAlgn="base">
              <a:buFont typeface="Arial" panose="020B0604020202020204" pitchFamily="34" charset="0"/>
              <a:buChar char="•"/>
            </a:pPr>
            <a:r>
              <a:rPr lang="en-IE" dirty="0"/>
              <a:t>Providing quality training to give you relevant skills at a time, place and price that works for you</a:t>
            </a:r>
          </a:p>
          <a:p>
            <a:pPr fontAlgn="base"/>
            <a:endParaRPr lang="en-IE" dirty="0"/>
          </a:p>
          <a:p>
            <a:pPr marL="285750" indent="-285750" fontAlgn="base">
              <a:buFont typeface="Arial" panose="020B0604020202020204" pitchFamily="34" charset="0"/>
              <a:buChar char="•"/>
            </a:pPr>
            <a:r>
              <a:rPr lang="en-IE" dirty="0"/>
              <a:t>A multi-sector learning network which provides subsidised training for over 400 local businesses</a:t>
            </a:r>
          </a:p>
          <a:p>
            <a:pPr fontAlgn="base"/>
            <a:r>
              <a:rPr lang="en-IE" dirty="0"/>
              <a:t> </a:t>
            </a:r>
          </a:p>
          <a:p>
            <a:pPr marL="285750" indent="-285750" fontAlgn="base">
              <a:buFont typeface="Arial" panose="020B0604020202020204" pitchFamily="34" charset="0"/>
              <a:buChar char="•"/>
            </a:pPr>
            <a:r>
              <a:rPr lang="en-IE" dirty="0"/>
              <a:t>We are committed to supporting regional growth and workforce development through the provision of quality, industry-led training</a:t>
            </a:r>
          </a:p>
          <a:p>
            <a:pPr marL="285750" indent="-285750" fontAlgn="base">
              <a:buFont typeface="Arial" panose="020B0604020202020204" pitchFamily="34" charset="0"/>
              <a:buChar char="•"/>
            </a:pPr>
            <a:endParaRPr lang="en-IE" i="0" dirty="0">
              <a:effectLst/>
              <a:latin typeface="Uni Neue"/>
            </a:endParaRPr>
          </a:p>
          <a:p>
            <a:pPr fontAlgn="base"/>
            <a:r>
              <a:rPr lang="en-IE" dirty="0">
                <a:latin typeface="Uni Neue"/>
              </a:rPr>
              <a:t>Reach out today to </a:t>
            </a:r>
            <a:r>
              <a:rPr lang="en-IE" dirty="0" err="1">
                <a:latin typeface="Uni Neue"/>
              </a:rPr>
              <a:t>info@galwayexecutiveskillnet.ie</a:t>
            </a:r>
            <a:endParaRPr lang="en-IE" i="0" dirty="0">
              <a:effectLst/>
              <a:latin typeface="Uni Neue"/>
            </a:endParaRPr>
          </a:p>
        </p:txBody>
      </p:sp>
      <p:sp>
        <p:nvSpPr>
          <p:cNvPr id="6" name="Rectangle 5">
            <a:extLst>
              <a:ext uri="{FF2B5EF4-FFF2-40B4-BE49-F238E27FC236}">
                <a16:creationId xmlns:a16="http://schemas.microsoft.com/office/drawing/2014/main" id="{52216746-5756-3E44-9B19-49821F1215B0}"/>
              </a:ext>
            </a:extLst>
          </p:cNvPr>
          <p:cNvSpPr/>
          <p:nvPr/>
        </p:nvSpPr>
        <p:spPr>
          <a:xfrm>
            <a:off x="7672389" y="631994"/>
            <a:ext cx="1685924" cy="1168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CEBEF6-89F6-6947-842C-8E966AB7861E}"/>
              </a:ext>
            </a:extLst>
          </p:cNvPr>
          <p:cNvPicPr>
            <a:picLocks noChangeAspect="1"/>
          </p:cNvPicPr>
          <p:nvPr/>
        </p:nvPicPr>
        <p:blipFill>
          <a:blip r:embed="rId3"/>
          <a:stretch>
            <a:fillRect/>
          </a:stretch>
        </p:blipFill>
        <p:spPr>
          <a:xfrm>
            <a:off x="7880348" y="814556"/>
            <a:ext cx="1270000" cy="863600"/>
          </a:xfrm>
          <a:prstGeom prst="rect">
            <a:avLst/>
          </a:prstGeom>
        </p:spPr>
      </p:pic>
      <p:pic>
        <p:nvPicPr>
          <p:cNvPr id="7" name="Picture 6">
            <a:extLst>
              <a:ext uri="{FF2B5EF4-FFF2-40B4-BE49-F238E27FC236}">
                <a16:creationId xmlns:a16="http://schemas.microsoft.com/office/drawing/2014/main" id="{E02B139A-E1C1-434E-833F-FE5CA3883DC8}"/>
              </a:ext>
            </a:extLst>
          </p:cNvPr>
          <p:cNvPicPr>
            <a:picLocks noChangeAspect="1"/>
          </p:cNvPicPr>
          <p:nvPr/>
        </p:nvPicPr>
        <p:blipFill>
          <a:blip r:embed="rId4"/>
          <a:stretch>
            <a:fillRect/>
          </a:stretch>
        </p:blipFill>
        <p:spPr>
          <a:xfrm>
            <a:off x="7448549" y="2524115"/>
            <a:ext cx="4127500" cy="3251200"/>
          </a:xfrm>
          <a:prstGeom prst="rect">
            <a:avLst/>
          </a:prstGeom>
        </p:spPr>
      </p:pic>
    </p:spTree>
    <p:extLst>
      <p:ext uri="{BB962C8B-B14F-4D97-AF65-F5344CB8AC3E}">
        <p14:creationId xmlns:p14="http://schemas.microsoft.com/office/powerpoint/2010/main" val="1557408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8828-B35B-064E-9326-8CCB6129C649}"/>
              </a:ext>
            </a:extLst>
          </p:cNvPr>
          <p:cNvSpPr>
            <a:spLocks noGrp="1"/>
          </p:cNvSpPr>
          <p:nvPr>
            <p:ph type="title"/>
          </p:nvPr>
        </p:nvSpPr>
        <p:spPr/>
        <p:txBody>
          <a:bodyPr/>
          <a:lstStyle/>
          <a:p>
            <a:r>
              <a:rPr lang="en-IE" dirty="0"/>
              <a:t>Q &amp; A Session</a:t>
            </a:r>
            <a:r>
              <a:rPr lang="en-US" dirty="0"/>
              <a:t/>
            </a:r>
            <a:br>
              <a:rPr lang="en-US" dirty="0"/>
            </a:br>
            <a:endParaRPr lang="en-US" dirty="0"/>
          </a:p>
        </p:txBody>
      </p:sp>
      <p:pic>
        <p:nvPicPr>
          <p:cNvPr id="4" name="Picture 3">
            <a:extLst>
              <a:ext uri="{FF2B5EF4-FFF2-40B4-BE49-F238E27FC236}">
                <a16:creationId xmlns:a16="http://schemas.microsoft.com/office/drawing/2014/main" id="{C32FF656-BCC0-7249-BF9D-045143520E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959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74CAC9-950F-4EA7-B66B-F29FC1BB61E3}"/>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a:solidFill>
                  <a:srgbClr val="FFFFFF"/>
                </a:solidFill>
              </a:rPr>
              <a:t>My Journey</a:t>
            </a:r>
            <a:endParaRPr lang="en-US" sz="3600" kern="1200" dirty="0">
              <a:solidFill>
                <a:srgbClr val="FFFFFF"/>
              </a:solidFill>
              <a:latin typeface="+mj-lt"/>
              <a:ea typeface="+mj-ea"/>
              <a:cs typeface="+mj-cs"/>
            </a:endParaRPr>
          </a:p>
        </p:txBody>
      </p:sp>
      <p:sp>
        <p:nvSpPr>
          <p:cNvPr id="2" name="Slide Number Placeholder 1">
            <a:extLst>
              <a:ext uri="{FF2B5EF4-FFF2-40B4-BE49-F238E27FC236}">
                <a16:creationId xmlns:a16="http://schemas.microsoft.com/office/drawing/2014/main" id="{6E4A96AC-68B4-4ECA-A1BF-7EE45C297BD2}"/>
              </a:ext>
            </a:extLst>
          </p:cNvPr>
          <p:cNvSpPr>
            <a:spLocks noGrp="1"/>
          </p:cNvSpPr>
          <p:nvPr>
            <p:ph type="sldNum" sz="quarter" idx="4294967295"/>
          </p:nvPr>
        </p:nvSpPr>
        <p:spPr>
          <a:xfrm>
            <a:off x="11034184" y="6356350"/>
            <a:ext cx="514349" cy="365125"/>
          </a:xfrm>
        </p:spPr>
        <p:txBody>
          <a:bodyPr vert="horz" lIns="91440" tIns="45720" rIns="91440" bIns="45720" rtlCol="0" anchor="ctr">
            <a:normAutofit fontScale="32500" lnSpcReduction="20000"/>
          </a:bodyPr>
          <a:lstStyle/>
          <a:p>
            <a:pPr marR="0" lvl="0" indent="0" fontAlgn="auto">
              <a:spcBef>
                <a:spcPts val="0"/>
              </a:spcBef>
              <a:spcAft>
                <a:spcPts val="600"/>
              </a:spcAft>
              <a:buClrTx/>
              <a:buSzTx/>
              <a:buFontTx/>
              <a:buNone/>
              <a:tabLst/>
              <a:defRPr/>
            </a:pPr>
            <a:r>
              <a:rPr kumimoji="0" lang="en-US" b="0" i="0" u="none" strike="noStrike" cap="none" spc="0" normalizeH="0" baseline="0" noProof="0">
                <a:ln>
                  <a:noFill/>
                </a:ln>
                <a:solidFill>
                  <a:schemeClr val="tx1">
                    <a:alpha val="80000"/>
                  </a:schemeClr>
                </a:solidFill>
                <a:effectLst/>
                <a:uLnTx/>
                <a:uFillTx/>
              </a:rPr>
              <a:t> Slide </a:t>
            </a:r>
            <a:fld id="{60AA00AC-54B1-41EC-8B56-C2BD977D85D6}" type="slidenum">
              <a:rPr kumimoji="0" lang="en-US" b="0" i="0" u="none" strike="noStrike" cap="none" spc="0" normalizeH="0" baseline="0" noProof="0" smtClean="0">
                <a:ln>
                  <a:noFill/>
                </a:ln>
                <a:solidFill>
                  <a:schemeClr val="tx1">
                    <a:alpha val="80000"/>
                  </a:schemeClr>
                </a:solidFill>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a:ln>
                <a:noFill/>
              </a:ln>
              <a:solidFill>
                <a:schemeClr val="tx1">
                  <a:alpha val="80000"/>
                </a:schemeClr>
              </a:solidFill>
              <a:effectLst/>
              <a:uLnTx/>
              <a:uFillTx/>
            </a:endParaRPr>
          </a:p>
        </p:txBody>
      </p:sp>
      <p:sp>
        <p:nvSpPr>
          <p:cNvPr id="6" name="Content Placeholder 2">
            <a:extLst>
              <a:ext uri="{FF2B5EF4-FFF2-40B4-BE49-F238E27FC236}">
                <a16:creationId xmlns:a16="http://schemas.microsoft.com/office/drawing/2014/main" id="{22BA7DDD-95F6-46D1-A745-5886FC07F6F6}"/>
              </a:ext>
            </a:extLst>
          </p:cNvPr>
          <p:cNvSpPr txBox="1">
            <a:spLocks/>
          </p:cNvSpPr>
          <p:nvPr/>
        </p:nvSpPr>
        <p:spPr>
          <a:xfrm>
            <a:off x="980813" y="1548788"/>
            <a:ext cx="8834306" cy="4098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dirty="0">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775FFE2B-14D5-EB2E-5685-5097809919DD}"/>
              </a:ext>
            </a:extLst>
          </p:cNvPr>
          <p:cNvPicPr>
            <a:picLocks noChangeAspect="1"/>
          </p:cNvPicPr>
          <p:nvPr/>
        </p:nvPicPr>
        <p:blipFill rotWithShape="1">
          <a:blip r:embed="rId3"/>
          <a:srcRect l="34977" t="24681" r="11356" b="14043"/>
          <a:stretch/>
        </p:blipFill>
        <p:spPr>
          <a:xfrm>
            <a:off x="4264413" y="1060315"/>
            <a:ext cx="7527500" cy="4834648"/>
          </a:xfrm>
          <a:prstGeom prst="rect">
            <a:avLst/>
          </a:prstGeom>
        </p:spPr>
      </p:pic>
    </p:spTree>
    <p:extLst>
      <p:ext uri="{BB962C8B-B14F-4D97-AF65-F5344CB8AC3E}">
        <p14:creationId xmlns:p14="http://schemas.microsoft.com/office/powerpoint/2010/main" val="1649260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5E28BE-591B-4FF9-8B77-F38B254710DC}"/>
              </a:ext>
            </a:extLst>
          </p:cNvPr>
          <p:cNvSpPr>
            <a:spLocks noGrp="1"/>
          </p:cNvSpPr>
          <p:nvPr>
            <p:ph type="title"/>
          </p:nvPr>
        </p:nvSpPr>
        <p:spPr>
          <a:xfrm>
            <a:off x="611717" y="4281271"/>
            <a:ext cx="8636000" cy="819151"/>
          </a:xfrm>
        </p:spPr>
        <p:txBody>
          <a:bodyPr anchor="b">
            <a:normAutofit/>
          </a:bodyPr>
          <a:lstStyle/>
          <a:p>
            <a:pPr>
              <a:lnSpc>
                <a:spcPct val="90000"/>
              </a:lnSpc>
            </a:pPr>
            <a:r>
              <a:rPr lang="en-GB" sz="3200" dirty="0"/>
              <a:t>Moving the needle in Sales</a:t>
            </a:r>
            <a:endParaRPr lang="en-IE" sz="3200" dirty="0"/>
          </a:p>
        </p:txBody>
      </p:sp>
      <p:pic>
        <p:nvPicPr>
          <p:cNvPr id="6" name="Picture 5">
            <a:extLst>
              <a:ext uri="{FF2B5EF4-FFF2-40B4-BE49-F238E27FC236}">
                <a16:creationId xmlns:a16="http://schemas.microsoft.com/office/drawing/2014/main" id="{398E535D-3415-4782-A9D8-8BB0235AA638}"/>
              </a:ext>
            </a:extLst>
          </p:cNvPr>
          <p:cNvPicPr>
            <a:picLocks noChangeAspect="1"/>
          </p:cNvPicPr>
          <p:nvPr/>
        </p:nvPicPr>
        <p:blipFill rotWithShape="1">
          <a:blip r:embed="rId2"/>
          <a:srcRect r="4" b="18756"/>
          <a:stretch/>
        </p:blipFill>
        <p:spPr>
          <a:xfrm>
            <a:off x="359832" y="268288"/>
            <a:ext cx="4008968" cy="3639312"/>
          </a:xfrm>
          <a:prstGeom prst="rect">
            <a:avLst/>
          </a:prstGeom>
          <a:noFill/>
        </p:spPr>
      </p:pic>
      <p:sp>
        <p:nvSpPr>
          <p:cNvPr id="3" name="Subtitle 2">
            <a:extLst>
              <a:ext uri="{FF2B5EF4-FFF2-40B4-BE49-F238E27FC236}">
                <a16:creationId xmlns:a16="http://schemas.microsoft.com/office/drawing/2014/main" id="{33B9267D-FB88-4837-B0E3-33CA37420870}"/>
              </a:ext>
            </a:extLst>
          </p:cNvPr>
          <p:cNvSpPr>
            <a:spLocks noGrp="1"/>
          </p:cNvSpPr>
          <p:nvPr>
            <p:ph type="body" sz="half" idx="2"/>
          </p:nvPr>
        </p:nvSpPr>
        <p:spPr>
          <a:xfrm>
            <a:off x="609600" y="5325534"/>
            <a:ext cx="8636000" cy="532777"/>
          </a:xfrm>
        </p:spPr>
        <p:txBody>
          <a:bodyPr>
            <a:normAutofit/>
          </a:bodyPr>
          <a:lstStyle/>
          <a:p>
            <a:pPr>
              <a:spcAft>
                <a:spcPts val="800"/>
              </a:spcAft>
            </a:pPr>
            <a:r>
              <a:rPr lang="en-IE" dirty="0"/>
              <a:t>Bobby Kerr – Galway February 2022</a:t>
            </a:r>
          </a:p>
          <a:p>
            <a:pPr>
              <a:spcAft>
                <a:spcPts val="800"/>
              </a:spcAft>
            </a:pPr>
            <a:endParaRPr lang="en-IE" dirty="0"/>
          </a:p>
        </p:txBody>
      </p:sp>
      <p:pic>
        <p:nvPicPr>
          <p:cNvPr id="1036" name="Picture 12" descr="Our Brand Partners | Lidon Group">
            <a:extLst>
              <a:ext uri="{FF2B5EF4-FFF2-40B4-BE49-F238E27FC236}">
                <a16:creationId xmlns:a16="http://schemas.microsoft.com/office/drawing/2014/main" id="{2F377BAE-4D41-E42A-314A-1215E38F2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055" y="4627085"/>
            <a:ext cx="5350935" cy="169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987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6" y="740712"/>
            <a:ext cx="8677836" cy="844201"/>
          </a:xfrm>
        </p:spPr>
        <p:txBody>
          <a:bodyPr/>
          <a:lstStyle/>
          <a:p>
            <a:r>
              <a:rPr lang="en-US" dirty="0"/>
              <a:t>Bobby Kerr</a:t>
            </a:r>
          </a:p>
        </p:txBody>
      </p:sp>
      <p:pic>
        <p:nvPicPr>
          <p:cNvPr id="13" name="Picture Placeholder 12" descr="down-to-business-with-bobby-kerr.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70" r="26270"/>
          <a:stretch>
            <a:fillRect/>
          </a:stretch>
        </p:blipFill>
        <p:spPr/>
      </p:pic>
      <p:pic>
        <p:nvPicPr>
          <p:cNvPr id="6" name="Picture 16" descr="http://t3.gstatic.com/images?q=tbn:ANd9GcQoCYOgiVbfyO5kpdyAmnQ8hgfThAjQ4HEJ6UqiP2P-MYxjMWY&amp;t=1&amp;usg=__RtgK_TDYtCE0xGNFPGhygBqekII="/>
          <p:cNvPicPr>
            <a:picLocks noChangeAspect="1" noChangeArrowheads="1"/>
          </p:cNvPicPr>
          <p:nvPr/>
        </p:nvPicPr>
        <p:blipFill>
          <a:blip r:embed="rId3" cstate="print"/>
          <a:srcRect/>
          <a:stretch>
            <a:fillRect/>
          </a:stretch>
        </p:blipFill>
        <p:spPr bwMode="auto">
          <a:xfrm>
            <a:off x="2904565" y="2181117"/>
            <a:ext cx="2688299" cy="2016224"/>
          </a:xfrm>
          <a:prstGeom prst="rect">
            <a:avLst/>
          </a:prstGeom>
          <a:noFill/>
        </p:spPr>
      </p:pic>
      <p:pic>
        <p:nvPicPr>
          <p:cNvPr id="7" name="Picture 2" descr="http://t2.gstatic.com/images?q=tbn:ANd9GcRkdPwzMP2C5YSNeojl9feYLgfkjN_6urPHY0hDB6tnmExWDOg&amp;t=1&amp;usg=__sldsEO8asVdJSBeVMRG_74qYliQ="/>
          <p:cNvPicPr>
            <a:picLocks noChangeAspect="1" noChangeArrowheads="1"/>
          </p:cNvPicPr>
          <p:nvPr/>
        </p:nvPicPr>
        <p:blipFill rotWithShape="1">
          <a:blip r:embed="rId4" cstate="print"/>
          <a:srcRect l="13286" r="11034"/>
          <a:stretch/>
        </p:blipFill>
        <p:spPr bwMode="auto">
          <a:xfrm>
            <a:off x="5882985" y="2181118"/>
            <a:ext cx="2713555" cy="1838325"/>
          </a:xfrm>
          <a:prstGeom prst="rect">
            <a:avLst/>
          </a:prstGeom>
          <a:noFill/>
        </p:spPr>
      </p:pic>
      <p:pic>
        <p:nvPicPr>
          <p:cNvPr id="8" name="Picture 18" descr="http://t0.gstatic.com/images?q=tbn:ANd9GcTvEBEZhthRFTbq6Z7cf_IBz6i7g_dtJpPdlSSuQPquNqQSwcU&amp;t=1&amp;usg=__fMyeEYNgX-tM7SnnQql5ZgHttUI="/>
          <p:cNvPicPr>
            <a:picLocks noChangeAspect="1" noChangeArrowheads="1"/>
          </p:cNvPicPr>
          <p:nvPr/>
        </p:nvPicPr>
        <p:blipFill>
          <a:blip r:embed="rId5" cstate="print"/>
          <a:srcRect/>
          <a:stretch>
            <a:fillRect/>
          </a:stretch>
        </p:blipFill>
        <p:spPr bwMode="auto">
          <a:xfrm>
            <a:off x="9264357" y="1849763"/>
            <a:ext cx="2019300" cy="1133476"/>
          </a:xfrm>
          <a:prstGeom prst="rect">
            <a:avLst/>
          </a:prstGeom>
          <a:noFill/>
        </p:spPr>
      </p:pic>
      <p:pic>
        <p:nvPicPr>
          <p:cNvPr id="9" name="Picture 20" descr="http://t0.gstatic.com/images?q=tbn:ANd9GcTlj8Md2tCJjkPKlPDuURG447cbcKFPnBw9IE7CeQjyGA8kN1M&amp;t=1&amp;h=136&amp;w=273&amp;usg=__kqQUwfdkTnStYB9ULfeltr5QIuE="/>
          <p:cNvPicPr>
            <a:picLocks noChangeAspect="1" noChangeArrowheads="1"/>
          </p:cNvPicPr>
          <p:nvPr/>
        </p:nvPicPr>
        <p:blipFill>
          <a:blip r:embed="rId6" cstate="print"/>
          <a:srcRect/>
          <a:stretch>
            <a:fillRect/>
          </a:stretch>
        </p:blipFill>
        <p:spPr bwMode="auto">
          <a:xfrm>
            <a:off x="9072335" y="3038367"/>
            <a:ext cx="2603500" cy="981076"/>
          </a:xfrm>
          <a:prstGeom prst="rect">
            <a:avLst/>
          </a:prstGeom>
          <a:noFill/>
        </p:spPr>
      </p:pic>
      <p:pic>
        <p:nvPicPr>
          <p:cNvPr id="10" name="Picture 8" descr="http://www.simplyweddings.com/images/simply/new_park_hotel_exterior_big_518970.jpg"/>
          <p:cNvPicPr>
            <a:picLocks noChangeAspect="1" noChangeArrowheads="1"/>
          </p:cNvPicPr>
          <p:nvPr/>
        </p:nvPicPr>
        <p:blipFill>
          <a:blip r:embed="rId7" cstate="print"/>
          <a:srcRect/>
          <a:stretch>
            <a:fillRect/>
          </a:stretch>
        </p:blipFill>
        <p:spPr bwMode="auto">
          <a:xfrm>
            <a:off x="2904565" y="4618264"/>
            <a:ext cx="2978420" cy="1772267"/>
          </a:xfrm>
          <a:prstGeom prst="rect">
            <a:avLst/>
          </a:prstGeom>
          <a:noFill/>
        </p:spPr>
      </p:pic>
      <p:pic>
        <p:nvPicPr>
          <p:cNvPr id="11" name="Picture 23"/>
          <p:cNvPicPr>
            <a:picLocks noChangeAspect="1" noChangeArrowheads="1"/>
          </p:cNvPicPr>
          <p:nvPr/>
        </p:nvPicPr>
        <p:blipFill>
          <a:blip r:embed="rId8" cstate="print"/>
          <a:srcRect/>
          <a:stretch>
            <a:fillRect/>
          </a:stretch>
        </p:blipFill>
        <p:spPr bwMode="auto">
          <a:xfrm>
            <a:off x="6207741" y="4685662"/>
            <a:ext cx="2627592" cy="1704869"/>
          </a:xfrm>
          <a:prstGeom prst="rect">
            <a:avLst/>
          </a:prstGeom>
          <a:noFill/>
          <a:ln w="9525">
            <a:noFill/>
            <a:miter lim="800000"/>
            <a:headEnd/>
            <a:tailEnd/>
          </a:ln>
        </p:spPr>
      </p:pic>
      <p:pic>
        <p:nvPicPr>
          <p:cNvPr id="12" name="Picture 1" descr="C:\Users\Kate\AppData\Local\Microsoft\Windows\Temporary Internet Files\Content.Outlook\X6VDK3YB\Bang RGB JPG.jpg"/>
          <p:cNvPicPr>
            <a:picLocks noChangeAspect="1" noChangeArrowheads="1"/>
          </p:cNvPicPr>
          <p:nvPr/>
        </p:nvPicPr>
        <p:blipFill rotWithShape="1">
          <a:blip r:embed="rId9" cstate="print"/>
          <a:srcRect l="12165" r="20805"/>
          <a:stretch/>
        </p:blipFill>
        <p:spPr bwMode="auto">
          <a:xfrm>
            <a:off x="9072336" y="4685662"/>
            <a:ext cx="2603499" cy="1704869"/>
          </a:xfrm>
          <a:prstGeom prst="rect">
            <a:avLst/>
          </a:prstGeom>
          <a:noFill/>
        </p:spPr>
      </p:pic>
    </p:spTree>
    <p:extLst>
      <p:ext uri="{BB962C8B-B14F-4D97-AF65-F5344CB8AC3E}">
        <p14:creationId xmlns:p14="http://schemas.microsoft.com/office/powerpoint/2010/main" val="886682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6" y="436755"/>
            <a:ext cx="8677836" cy="1143000"/>
          </a:xfrm>
        </p:spPr>
        <p:txBody>
          <a:bodyPr/>
          <a:lstStyle/>
          <a:p>
            <a:r>
              <a:rPr lang="en-US" dirty="0"/>
              <a:t>Cliffs of Moher</a:t>
            </a:r>
          </a:p>
        </p:txBody>
      </p:sp>
      <p:sp>
        <p:nvSpPr>
          <p:cNvPr id="3" name="Content Placeholder 2"/>
          <p:cNvSpPr>
            <a:spLocks noGrp="1"/>
          </p:cNvSpPr>
          <p:nvPr>
            <p:ph idx="1"/>
          </p:nvPr>
        </p:nvSpPr>
        <p:spPr>
          <a:xfrm>
            <a:off x="2904566" y="2664372"/>
            <a:ext cx="8677836" cy="3944882"/>
          </a:xfrm>
        </p:spPr>
        <p:txBody>
          <a:bodyPr>
            <a:normAutofit/>
          </a:bodyPr>
          <a:lstStyle/>
          <a:p>
            <a:pPr>
              <a:spcBef>
                <a:spcPts val="1600"/>
              </a:spcBef>
            </a:pPr>
            <a:r>
              <a:rPr lang="en-US" dirty="0"/>
              <a:t>Chairman since September 2018</a:t>
            </a:r>
          </a:p>
          <a:p>
            <a:pPr>
              <a:spcBef>
                <a:spcPts val="1600"/>
              </a:spcBef>
            </a:pPr>
            <a:r>
              <a:rPr lang="en-US" dirty="0"/>
              <a:t>One of Irelands busiest visitor attractions</a:t>
            </a:r>
          </a:p>
          <a:p>
            <a:pPr>
              <a:spcBef>
                <a:spcPts val="1600"/>
              </a:spcBef>
            </a:pPr>
            <a:r>
              <a:rPr lang="en-US" dirty="0"/>
              <a:t>UNESCO world heritage site</a:t>
            </a:r>
          </a:p>
          <a:p>
            <a:pPr>
              <a:spcBef>
                <a:spcPts val="1600"/>
              </a:spcBef>
            </a:pPr>
            <a:r>
              <a:rPr lang="en-US" dirty="0"/>
              <a:t>Ambitious development plans for the site </a:t>
            </a:r>
          </a:p>
          <a:p>
            <a:pPr>
              <a:spcBef>
                <a:spcPts val="1600"/>
              </a:spcBef>
            </a:pPr>
            <a:r>
              <a:rPr lang="en-US" dirty="0"/>
              <a:t>Real challenges post Covid-19</a:t>
            </a:r>
          </a:p>
          <a:p>
            <a:pPr>
              <a:spcBef>
                <a:spcPts val="1600"/>
              </a:spcBef>
            </a:pPr>
            <a:r>
              <a:rPr lang="en-US" dirty="0"/>
              <a:t>Development of the coastal walk (11K). Hag’s Head to Doolin - our very own Camino!  </a:t>
            </a:r>
          </a:p>
        </p:txBody>
      </p:sp>
      <p:pic>
        <p:nvPicPr>
          <p:cNvPr id="5" name="Picture Placeholder 4" descr="A body of water&#10;&#10;Description automatically generated">
            <a:extLst>
              <a:ext uri="{FF2B5EF4-FFF2-40B4-BE49-F238E27FC236}">
                <a16:creationId xmlns:a16="http://schemas.microsoft.com/office/drawing/2014/main" id="{F6FBB7C6-4BF0-4649-816D-66568204108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2333" r="16027"/>
          <a:stretch/>
        </p:blipFill>
        <p:spPr>
          <a:prstGeom prst="rect">
            <a:avLst/>
          </a:prstGeom>
        </p:spPr>
      </p:pic>
      <p:pic>
        <p:nvPicPr>
          <p:cNvPr id="6" name="Picture 5" descr="unnamed.png"/>
          <p:cNvPicPr>
            <a:picLocks noChangeAspect="1"/>
          </p:cNvPicPr>
          <p:nvPr/>
        </p:nvPicPr>
        <p:blipFill rotWithShape="1">
          <a:blip r:embed="rId3">
            <a:extLst>
              <a:ext uri="{28A0092B-C50C-407E-A947-70E740481C1C}">
                <a14:useLocalDpi xmlns:a14="http://schemas.microsoft.com/office/drawing/2010/main" val="0"/>
              </a:ext>
            </a:extLst>
          </a:blip>
          <a:srcRect t="14563" b="22939"/>
          <a:stretch/>
        </p:blipFill>
        <p:spPr>
          <a:xfrm>
            <a:off x="8516588" y="436755"/>
            <a:ext cx="2053909" cy="1283629"/>
          </a:xfrm>
          <a:prstGeom prst="rect">
            <a:avLst/>
          </a:prstGeom>
        </p:spPr>
      </p:pic>
    </p:spTree>
    <p:extLst>
      <p:ext uri="{BB962C8B-B14F-4D97-AF65-F5344CB8AC3E}">
        <p14:creationId xmlns:p14="http://schemas.microsoft.com/office/powerpoint/2010/main" val="3693207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6" y="342900"/>
            <a:ext cx="8677836" cy="1143000"/>
          </a:xfrm>
        </p:spPr>
        <p:txBody>
          <a:bodyPr/>
          <a:lstStyle/>
          <a:p>
            <a:r>
              <a:rPr lang="en-US" dirty="0"/>
              <a:t>Great Lighthouse of Ireland</a:t>
            </a:r>
          </a:p>
        </p:txBody>
      </p:sp>
      <p:sp>
        <p:nvSpPr>
          <p:cNvPr id="3" name="Content Placeholder 2"/>
          <p:cNvSpPr>
            <a:spLocks noGrp="1"/>
          </p:cNvSpPr>
          <p:nvPr>
            <p:ph idx="1"/>
          </p:nvPr>
        </p:nvSpPr>
        <p:spPr>
          <a:xfrm>
            <a:off x="2904566" y="2758966"/>
            <a:ext cx="8677836" cy="3624104"/>
          </a:xfrm>
        </p:spPr>
        <p:txBody>
          <a:bodyPr>
            <a:normAutofit/>
          </a:bodyPr>
          <a:lstStyle/>
          <a:p>
            <a:pPr>
              <a:spcBef>
                <a:spcPts val="1600"/>
              </a:spcBef>
            </a:pPr>
            <a:r>
              <a:rPr lang="en-US" dirty="0"/>
              <a:t>Chairman since 2016</a:t>
            </a:r>
          </a:p>
          <a:p>
            <a:pPr>
              <a:spcBef>
                <a:spcPts val="1600"/>
              </a:spcBef>
            </a:pPr>
            <a:r>
              <a:rPr lang="en-US" dirty="0"/>
              <a:t>18 properties on the Island of Ireland</a:t>
            </a:r>
          </a:p>
          <a:p>
            <a:pPr>
              <a:spcBef>
                <a:spcPts val="1600"/>
              </a:spcBef>
            </a:pPr>
            <a:r>
              <a:rPr lang="en-US" dirty="0"/>
              <a:t>Supported by and affiliated to Commissioners of Irish Lights</a:t>
            </a:r>
          </a:p>
          <a:p>
            <a:pPr>
              <a:spcBef>
                <a:spcPts val="1600"/>
              </a:spcBef>
            </a:pPr>
            <a:r>
              <a:rPr lang="en-US" dirty="0"/>
              <a:t>Essentially a marketing collective of historic maritime locations</a:t>
            </a:r>
          </a:p>
          <a:p>
            <a:pPr>
              <a:spcBef>
                <a:spcPts val="1600"/>
              </a:spcBef>
            </a:pPr>
            <a:r>
              <a:rPr lang="en-US" dirty="0"/>
              <a:t>Different Lighthouses – different visitor experience </a:t>
            </a:r>
          </a:p>
          <a:p>
            <a:pPr>
              <a:spcBef>
                <a:spcPts val="1600"/>
              </a:spcBef>
            </a:pPr>
            <a:r>
              <a:rPr lang="en-US" dirty="0"/>
              <a:t>Heritage tourism and unique accommodation </a:t>
            </a:r>
          </a:p>
        </p:txBody>
      </p:sp>
      <p:pic>
        <p:nvPicPr>
          <p:cNvPr id="6" name="Picture Placeholder 5" descr="A body of water next to the ocean&#10;&#10;Description automatically generated">
            <a:extLst>
              <a:ext uri="{FF2B5EF4-FFF2-40B4-BE49-F238E27FC236}">
                <a16:creationId xmlns:a16="http://schemas.microsoft.com/office/drawing/2014/main" id="{544429EC-E6A3-482A-8837-2DDDABA4AE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641" r="36641"/>
          <a:stretch>
            <a:fillRect/>
          </a:stretch>
        </p:blipFill>
        <p:spPr>
          <a:prstGeom prst="rect">
            <a:avLst/>
          </a:prstGeom>
        </p:spPr>
      </p:pic>
    </p:spTree>
    <p:extLst>
      <p:ext uri="{BB962C8B-B14F-4D97-AF65-F5344CB8AC3E}">
        <p14:creationId xmlns:p14="http://schemas.microsoft.com/office/powerpoint/2010/main" val="1583633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6" y="342900"/>
            <a:ext cx="8677836" cy="1143000"/>
          </a:xfrm>
        </p:spPr>
        <p:txBody>
          <a:bodyPr/>
          <a:lstStyle/>
          <a:p>
            <a:r>
              <a:rPr lang="en-US" dirty="0"/>
              <a:t>Dropchef &amp; Bread 41</a:t>
            </a:r>
          </a:p>
        </p:txBody>
      </p:sp>
      <p:sp>
        <p:nvSpPr>
          <p:cNvPr id="3" name="Content Placeholder 2"/>
          <p:cNvSpPr>
            <a:spLocks noGrp="1"/>
          </p:cNvSpPr>
          <p:nvPr>
            <p:ph idx="1"/>
          </p:nvPr>
        </p:nvSpPr>
        <p:spPr>
          <a:xfrm>
            <a:off x="2904566" y="2995448"/>
            <a:ext cx="8677836" cy="3387622"/>
          </a:xfrm>
        </p:spPr>
        <p:txBody>
          <a:bodyPr>
            <a:normAutofit/>
          </a:bodyPr>
          <a:lstStyle/>
          <a:p>
            <a:pPr>
              <a:spcBef>
                <a:spcPts val="1600"/>
              </a:spcBef>
            </a:pPr>
            <a:r>
              <a:rPr lang="en-US" b="1" dirty="0"/>
              <a:t>Dropchef</a:t>
            </a:r>
            <a:r>
              <a:rPr lang="en-US" dirty="0"/>
              <a:t> – healthy food delivery business</a:t>
            </a:r>
          </a:p>
          <a:p>
            <a:pPr>
              <a:spcBef>
                <a:spcPts val="1600"/>
              </a:spcBef>
            </a:pPr>
            <a:r>
              <a:rPr lang="en-US" dirty="0"/>
              <a:t>Joined the board in 2019</a:t>
            </a:r>
          </a:p>
          <a:p>
            <a:pPr>
              <a:spcBef>
                <a:spcPts val="1600"/>
              </a:spcBef>
            </a:pPr>
            <a:r>
              <a:rPr lang="en-US" dirty="0"/>
              <a:t>Nonexecutive director </a:t>
            </a:r>
          </a:p>
          <a:p>
            <a:pPr>
              <a:spcBef>
                <a:spcPts val="1600"/>
              </a:spcBef>
            </a:pPr>
            <a:r>
              <a:rPr lang="en-US" b="1" dirty="0"/>
              <a:t>Bread41 </a:t>
            </a:r>
            <a:r>
              <a:rPr lang="en-US" dirty="0"/>
              <a:t>– Bakery Pearse street </a:t>
            </a:r>
          </a:p>
          <a:p>
            <a:pPr>
              <a:spcBef>
                <a:spcPts val="1600"/>
              </a:spcBef>
            </a:pPr>
            <a:r>
              <a:rPr lang="en-US" dirty="0"/>
              <a:t>A fantastic artisan bakery making sour dough breads and confectionary  </a:t>
            </a:r>
          </a:p>
          <a:p>
            <a:pPr>
              <a:spcBef>
                <a:spcPts val="1600"/>
              </a:spcBef>
            </a:pPr>
            <a:r>
              <a:rPr lang="en-US" dirty="0"/>
              <a:t> Helping the founders and management team grow and scale the business</a:t>
            </a:r>
          </a:p>
          <a:p>
            <a:pPr>
              <a:spcBef>
                <a:spcPts val="1600"/>
              </a:spcBef>
            </a:pPr>
            <a:endParaRPr lang="en-US" dirty="0"/>
          </a:p>
        </p:txBody>
      </p:sp>
      <p:sp>
        <p:nvSpPr>
          <p:cNvPr id="5" name="AutoShape 4" descr="Our core offering is pre-portioned ingredients along with easy to follow  step by step recipes to make it really fun and easy for people to cook a  healthy dinner. Our weekly boxes are currently delivered to thousands of  homes all of Ireland. Providing your staff ...">
            <a:extLst>
              <a:ext uri="{FF2B5EF4-FFF2-40B4-BE49-F238E27FC236}">
                <a16:creationId xmlns:a16="http://schemas.microsoft.com/office/drawing/2014/main" id="{ADA633D7-CD52-FAC1-8E98-DD66232EE66E}"/>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7" name="AutoShape 8" descr="Our core offering is pre-portioned ingredients along with easy to follow  step by step recipes to make it really fun and easy for people to cook a  healthy dinner. Our weekly boxes are currently delivered to thousands of  homes all of Ireland. Providing your staff ...">
            <a:extLst>
              <a:ext uri="{FF2B5EF4-FFF2-40B4-BE49-F238E27FC236}">
                <a16:creationId xmlns:a16="http://schemas.microsoft.com/office/drawing/2014/main" id="{962B4BEA-9CC1-9006-9F77-D13DD9F206CF}"/>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9" name="Picture 8">
            <a:extLst>
              <a:ext uri="{FF2B5EF4-FFF2-40B4-BE49-F238E27FC236}">
                <a16:creationId xmlns:a16="http://schemas.microsoft.com/office/drawing/2014/main" id="{014B9CA3-F882-BA8D-2D0A-35ED4F7A3948}"/>
              </a:ext>
            </a:extLst>
          </p:cNvPr>
          <p:cNvPicPr>
            <a:picLocks noChangeAspect="1"/>
          </p:cNvPicPr>
          <p:nvPr/>
        </p:nvPicPr>
        <p:blipFill rotWithShape="1">
          <a:blip r:embed="rId2"/>
          <a:srcRect t="22207" b="30966"/>
          <a:stretch/>
        </p:blipFill>
        <p:spPr>
          <a:xfrm>
            <a:off x="9749304" y="5589024"/>
            <a:ext cx="2442697" cy="1268977"/>
          </a:xfrm>
          <a:prstGeom prst="rect">
            <a:avLst/>
          </a:prstGeom>
        </p:spPr>
      </p:pic>
      <p:pic>
        <p:nvPicPr>
          <p:cNvPr id="3082" name="Picture 10" descr="About – Bread 41 – Organic Sourdough Bakery Dublin">
            <a:extLst>
              <a:ext uri="{FF2B5EF4-FFF2-40B4-BE49-F238E27FC236}">
                <a16:creationId xmlns:a16="http://schemas.microsoft.com/office/drawing/2014/main" id="{B85DD28E-168A-644F-CDF3-237D1AA2F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960" y="342900"/>
            <a:ext cx="2235041"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a:extLst>
              <a:ext uri="{FF2B5EF4-FFF2-40B4-BE49-F238E27FC236}">
                <a16:creationId xmlns:a16="http://schemas.microsoft.com/office/drawing/2014/main" id="{F7110F4C-6C43-04C6-3A83-659FA2A5673D}"/>
              </a:ext>
            </a:extLst>
          </p:cNvPr>
          <p:cNvPicPr>
            <a:picLocks noGrp="1" noChangeAspect="1"/>
          </p:cNvPicPr>
          <p:nvPr>
            <p:ph type="pic" sz="quarter" idx="13"/>
          </p:nvPr>
        </p:nvPicPr>
        <p:blipFill rotWithShape="1">
          <a:blip r:embed="rId4"/>
          <a:srcRect l="15995" t="-390" r="65707" b="390"/>
          <a:stretch/>
        </p:blipFill>
        <p:spPr>
          <a:xfrm>
            <a:off x="359833" y="1976719"/>
            <a:ext cx="2194560" cy="4625788"/>
          </a:xfrm>
        </p:spPr>
      </p:pic>
    </p:spTree>
    <p:extLst>
      <p:ext uri="{BB962C8B-B14F-4D97-AF65-F5344CB8AC3E}">
        <p14:creationId xmlns:p14="http://schemas.microsoft.com/office/powerpoint/2010/main" val="2110696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602673"/>
            <a:ext cx="9855201" cy="955963"/>
          </a:xfrm>
        </p:spPr>
        <p:txBody>
          <a:bodyPr/>
          <a:lstStyle/>
          <a:p>
            <a:r>
              <a:rPr lang="en-US" dirty="0"/>
              <a:t>All the Dragons</a:t>
            </a:r>
          </a:p>
        </p:txBody>
      </p:sp>
      <p:pic>
        <p:nvPicPr>
          <p:cNvPr id="4" name="Picture 2" descr="C:\Users\Public\Documents\Work Files\#Bobby\Presentations\1. Presentation Images\Dragons Den.png"/>
          <p:cNvPicPr>
            <a:picLocks noGrp="1" noChangeAspect="1" noChangeArrowheads="1"/>
          </p:cNvPicPr>
          <p:nvPr>
            <p:ph sz="half" idx="1"/>
          </p:nvPr>
        </p:nvPicPr>
        <p:blipFill>
          <a:blip r:embed="rId2" cstate="print"/>
          <a:stretch>
            <a:fillRect/>
          </a:stretch>
        </p:blipFill>
        <p:spPr bwMode="auto">
          <a:xfrm>
            <a:off x="5364480" y="2081236"/>
            <a:ext cx="5364651" cy="2487709"/>
          </a:xfrm>
          <a:prstGeom prst="rect">
            <a:avLst/>
          </a:prstGeom>
          <a:noFill/>
        </p:spPr>
      </p:pic>
      <p:pic>
        <p:nvPicPr>
          <p:cNvPr id="7" name="Content Placeholder 6">
            <a:extLst>
              <a:ext uri="{FF2B5EF4-FFF2-40B4-BE49-F238E27FC236}">
                <a16:creationId xmlns:a16="http://schemas.microsoft.com/office/drawing/2014/main" id="{D38D0623-1076-43A6-B929-694775C2200C}"/>
              </a:ext>
            </a:extLst>
          </p:cNvPr>
          <p:cNvPicPr>
            <a:picLocks noGrp="1" noChangeAspect="1"/>
          </p:cNvPicPr>
          <p:nvPr>
            <p:ph sz="half" idx="13"/>
          </p:nvPr>
        </p:nvPicPr>
        <p:blipFill>
          <a:blip r:embed="rId3"/>
          <a:stretch>
            <a:fillRect/>
          </a:stretch>
        </p:blipFill>
        <p:spPr>
          <a:xfrm>
            <a:off x="5965459" y="4568946"/>
            <a:ext cx="4162692" cy="1473817"/>
          </a:xfrm>
          <a:prstGeom prst="rect">
            <a:avLst/>
          </a:prstGeom>
        </p:spPr>
      </p:pic>
      <p:sp>
        <p:nvSpPr>
          <p:cNvPr id="6" name="Content Placeholder 5">
            <a:extLst>
              <a:ext uri="{FF2B5EF4-FFF2-40B4-BE49-F238E27FC236}">
                <a16:creationId xmlns:a16="http://schemas.microsoft.com/office/drawing/2014/main" id="{1C014E8D-A224-46BA-BC31-5087C76F5745}"/>
              </a:ext>
            </a:extLst>
          </p:cNvPr>
          <p:cNvSpPr>
            <a:spLocks noGrp="1"/>
          </p:cNvSpPr>
          <p:nvPr>
            <p:ph sz="half" idx="14"/>
          </p:nvPr>
        </p:nvSpPr>
        <p:spPr>
          <a:xfrm>
            <a:off x="609601" y="2617075"/>
            <a:ext cx="4585855" cy="3509087"/>
          </a:xfrm>
        </p:spPr>
        <p:txBody>
          <a:bodyPr>
            <a:normAutofit lnSpcReduction="10000"/>
          </a:bodyPr>
          <a:lstStyle/>
          <a:p>
            <a:r>
              <a:rPr lang="en-IE" sz="3200" dirty="0"/>
              <a:t>One of the founding dragon’s: 2008-2012</a:t>
            </a:r>
          </a:p>
          <a:p>
            <a:r>
              <a:rPr lang="en-IE" sz="3200" dirty="0"/>
              <a:t>9 investments </a:t>
            </a:r>
          </a:p>
          <a:p>
            <a:r>
              <a:rPr lang="en-IE" sz="3200" dirty="0"/>
              <a:t>Investment Portfolio = the good, the bad, the ugly and the very ugly</a:t>
            </a:r>
          </a:p>
        </p:txBody>
      </p:sp>
    </p:spTree>
    <p:extLst>
      <p:ext uri="{BB962C8B-B14F-4D97-AF65-F5344CB8AC3E}">
        <p14:creationId xmlns:p14="http://schemas.microsoft.com/office/powerpoint/2010/main" val="790677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40" y="530999"/>
            <a:ext cx="9855201" cy="1143000"/>
          </a:xfrm>
        </p:spPr>
        <p:txBody>
          <a:bodyPr/>
          <a:lstStyle/>
          <a:p>
            <a:r>
              <a:rPr lang="en-US" dirty="0"/>
              <a:t>Broadcaster 2010 – to date</a:t>
            </a:r>
          </a:p>
        </p:txBody>
      </p:sp>
      <p:pic>
        <p:nvPicPr>
          <p:cNvPr id="4" name="Content Placeholder 3">
            <a:extLst>
              <a:ext uri="{FF2B5EF4-FFF2-40B4-BE49-F238E27FC236}">
                <a16:creationId xmlns:a16="http://schemas.microsoft.com/office/drawing/2014/main" id="{851677A9-8E14-456C-A61B-F708D0AA0A29}"/>
              </a:ext>
            </a:extLst>
          </p:cNvPr>
          <p:cNvPicPr>
            <a:picLocks noGrp="1" noChangeAspect="1"/>
          </p:cNvPicPr>
          <p:nvPr>
            <p:ph sz="half" idx="1"/>
          </p:nvPr>
        </p:nvPicPr>
        <p:blipFill rotWithShape="1">
          <a:blip r:embed="rId2"/>
          <a:srcRect r="9895"/>
          <a:stretch/>
        </p:blipFill>
        <p:spPr>
          <a:xfrm>
            <a:off x="5537201" y="2214562"/>
            <a:ext cx="5302479" cy="2321741"/>
          </a:xfrm>
          <a:prstGeom prst="rect">
            <a:avLst/>
          </a:prstGeom>
        </p:spPr>
      </p:pic>
      <p:pic>
        <p:nvPicPr>
          <p:cNvPr id="7" name="Content Placeholder 6">
            <a:extLst>
              <a:ext uri="{FF2B5EF4-FFF2-40B4-BE49-F238E27FC236}">
                <a16:creationId xmlns:a16="http://schemas.microsoft.com/office/drawing/2014/main" id="{7A02F3B2-E719-4BF9-B309-5A5D89309DE5}"/>
              </a:ext>
            </a:extLst>
          </p:cNvPr>
          <p:cNvPicPr>
            <a:picLocks noGrp="1" noChangeAspect="1"/>
          </p:cNvPicPr>
          <p:nvPr>
            <p:ph sz="half" idx="13"/>
          </p:nvPr>
        </p:nvPicPr>
        <p:blipFill>
          <a:blip r:embed="rId3"/>
          <a:srcRect/>
          <a:stretch/>
        </p:blipFill>
        <p:spPr>
          <a:xfrm>
            <a:off x="5598141" y="4847237"/>
            <a:ext cx="2979620" cy="908265"/>
          </a:xfrm>
          <a:prstGeom prst="rect">
            <a:avLst/>
          </a:prstGeom>
        </p:spPr>
      </p:pic>
      <p:sp>
        <p:nvSpPr>
          <p:cNvPr id="6" name="Content Placeholder 5">
            <a:extLst>
              <a:ext uri="{FF2B5EF4-FFF2-40B4-BE49-F238E27FC236}">
                <a16:creationId xmlns:a16="http://schemas.microsoft.com/office/drawing/2014/main" id="{7C2685F7-9B1B-4FF8-A32C-6C7E3805EA1A}"/>
              </a:ext>
            </a:extLst>
          </p:cNvPr>
          <p:cNvSpPr>
            <a:spLocks noGrp="1"/>
          </p:cNvSpPr>
          <p:nvPr>
            <p:ph sz="half" idx="14"/>
          </p:nvPr>
        </p:nvSpPr>
        <p:spPr/>
        <p:txBody>
          <a:bodyPr>
            <a:normAutofit/>
          </a:bodyPr>
          <a:lstStyle/>
          <a:p>
            <a:pPr>
              <a:spcBef>
                <a:spcPts val="1600"/>
              </a:spcBef>
            </a:pPr>
            <a:r>
              <a:rPr lang="en-IE" dirty="0"/>
              <a:t>2010 – </a:t>
            </a:r>
            <a:r>
              <a:rPr lang="en-IE" b="1" dirty="0"/>
              <a:t>25,000</a:t>
            </a:r>
            <a:r>
              <a:rPr lang="en-IE" dirty="0"/>
              <a:t> listeners</a:t>
            </a:r>
          </a:p>
          <a:p>
            <a:pPr>
              <a:spcBef>
                <a:spcPts val="1600"/>
              </a:spcBef>
            </a:pPr>
            <a:r>
              <a:rPr lang="en-IE" dirty="0"/>
              <a:t>2022 – </a:t>
            </a:r>
            <a:r>
              <a:rPr lang="en-IE" b="1" dirty="0"/>
              <a:t>120,000</a:t>
            </a:r>
            <a:r>
              <a:rPr lang="en-IE" dirty="0"/>
              <a:t> listeners</a:t>
            </a:r>
          </a:p>
          <a:p>
            <a:pPr>
              <a:spcBef>
                <a:spcPts val="1600"/>
              </a:spcBef>
            </a:pPr>
            <a:r>
              <a:rPr lang="en-IE" dirty="0"/>
              <a:t>Business for everybody</a:t>
            </a:r>
          </a:p>
          <a:p>
            <a:pPr>
              <a:spcBef>
                <a:spcPts val="1600"/>
              </a:spcBef>
            </a:pPr>
            <a:r>
              <a:rPr lang="en-IE" dirty="0"/>
              <a:t>No stocks, shares or debt equity ratios!</a:t>
            </a:r>
          </a:p>
          <a:p>
            <a:pPr>
              <a:spcBef>
                <a:spcPts val="1600"/>
              </a:spcBef>
            </a:pPr>
            <a:r>
              <a:rPr lang="en-IE" dirty="0"/>
              <a:t>The show that gets behind how things really work in Irish business</a:t>
            </a:r>
          </a:p>
        </p:txBody>
      </p:sp>
      <p:sp>
        <p:nvSpPr>
          <p:cNvPr id="8" name="Rectangle 7">
            <a:extLst>
              <a:ext uri="{FF2B5EF4-FFF2-40B4-BE49-F238E27FC236}">
                <a16:creationId xmlns:a16="http://schemas.microsoft.com/office/drawing/2014/main" id="{57C572B0-5BB0-4984-80F4-AF2B69B32A5E}"/>
              </a:ext>
            </a:extLst>
          </p:cNvPr>
          <p:cNvSpPr/>
          <p:nvPr/>
        </p:nvSpPr>
        <p:spPr>
          <a:xfrm>
            <a:off x="8758251" y="4657123"/>
            <a:ext cx="2081428" cy="1302952"/>
          </a:xfrm>
          <a:prstGeom prst="rect">
            <a:avLst/>
          </a:prstGeom>
          <a:solidFill>
            <a:srgbClr val="FF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IE" sz="2667" dirty="0"/>
              <a:t>Down to Business </a:t>
            </a:r>
          </a:p>
          <a:p>
            <a:r>
              <a:rPr lang="en-IE" sz="1867" dirty="0"/>
              <a:t>with Bobby Kerr</a:t>
            </a:r>
          </a:p>
        </p:txBody>
      </p:sp>
    </p:spTree>
    <p:extLst>
      <p:ext uri="{BB962C8B-B14F-4D97-AF65-F5344CB8AC3E}">
        <p14:creationId xmlns:p14="http://schemas.microsoft.com/office/powerpoint/2010/main" val="3122552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6" y="197733"/>
            <a:ext cx="8677837" cy="1346089"/>
          </a:xfrm>
        </p:spPr>
        <p:txBody>
          <a:bodyPr/>
          <a:lstStyle/>
          <a:p>
            <a:r>
              <a:rPr lang="en-US" sz="3733" dirty="0"/>
              <a:t>Key Facts: Perk / Insomnia 1998-2018</a:t>
            </a:r>
            <a:br>
              <a:rPr lang="en-US" sz="3733" dirty="0"/>
            </a:br>
            <a:r>
              <a:rPr lang="en-US" sz="2667" i="1" dirty="0">
                <a:solidFill>
                  <a:schemeClr val="accent6"/>
                </a:solidFill>
              </a:rPr>
              <a:t>Ireland’s leading coffee company</a:t>
            </a:r>
            <a:endParaRPr lang="en-US" sz="5867" i="1" dirty="0">
              <a:solidFill>
                <a:schemeClr val="accent6"/>
              </a:solidFill>
            </a:endParaRPr>
          </a:p>
        </p:txBody>
      </p:sp>
      <p:sp>
        <p:nvSpPr>
          <p:cNvPr id="3" name="Content Placeholder 2"/>
          <p:cNvSpPr>
            <a:spLocks noGrp="1"/>
          </p:cNvSpPr>
          <p:nvPr>
            <p:ph idx="1"/>
          </p:nvPr>
        </p:nvSpPr>
        <p:spPr>
          <a:xfrm>
            <a:off x="2904566" y="2490952"/>
            <a:ext cx="8927601" cy="4089847"/>
          </a:xfrm>
        </p:spPr>
        <p:txBody>
          <a:bodyPr>
            <a:normAutofit/>
          </a:bodyPr>
          <a:lstStyle/>
          <a:p>
            <a:pPr>
              <a:spcBef>
                <a:spcPts val="1600"/>
              </a:spcBef>
            </a:pPr>
            <a:r>
              <a:rPr lang="en-US" dirty="0"/>
              <a:t>17 million cups of coffee sold annually</a:t>
            </a:r>
          </a:p>
          <a:p>
            <a:pPr>
              <a:spcBef>
                <a:spcPts val="1600"/>
              </a:spcBef>
            </a:pPr>
            <a:r>
              <a:rPr lang="en-US" dirty="0"/>
              <a:t>145 Shops and 400 convenience stores </a:t>
            </a:r>
          </a:p>
          <a:p>
            <a:pPr>
              <a:spcBef>
                <a:spcPts val="1600"/>
              </a:spcBef>
            </a:pPr>
            <a:r>
              <a:rPr lang="en-US" dirty="0"/>
              <a:t>€45 Million Turnover</a:t>
            </a:r>
          </a:p>
          <a:p>
            <a:pPr>
              <a:spcBef>
                <a:spcPts val="1600"/>
              </a:spcBef>
            </a:pPr>
            <a:r>
              <a:rPr lang="en-US" dirty="0"/>
              <a:t>Over 500 Staff	</a:t>
            </a:r>
          </a:p>
          <a:p>
            <a:pPr>
              <a:spcBef>
                <a:spcPts val="1600"/>
              </a:spcBef>
            </a:pPr>
            <a:r>
              <a:rPr lang="en-US" dirty="0"/>
              <a:t> First Irish Company to go 100% Fairtrade and organic</a:t>
            </a:r>
          </a:p>
          <a:p>
            <a:pPr>
              <a:spcBef>
                <a:spcPts val="1600"/>
              </a:spcBef>
            </a:pPr>
            <a:r>
              <a:rPr lang="en-US" dirty="0"/>
              <a:t>All our coffee - roast to order</a:t>
            </a:r>
          </a:p>
          <a:p>
            <a:pPr>
              <a:spcBef>
                <a:spcPts val="1600"/>
              </a:spcBef>
            </a:pPr>
            <a:r>
              <a:rPr lang="en-US" dirty="0"/>
              <a:t>Partnership with BWG foods(Spar &amp; Mace), over 500 units. Primark, Eason's &amp; Meadows &amp; Byrne -12 Units. </a:t>
            </a:r>
          </a:p>
          <a:p>
            <a:pPr>
              <a:spcBef>
                <a:spcPts val="1600"/>
              </a:spcBef>
            </a:pPr>
            <a:r>
              <a:rPr lang="en-US" dirty="0"/>
              <a:t>Insomnia coffee available in almost 600 locations</a:t>
            </a:r>
          </a:p>
        </p:txBody>
      </p:sp>
      <p:pic>
        <p:nvPicPr>
          <p:cNvPr id="8" name="Picture Placeholder 7">
            <a:extLst>
              <a:ext uri="{FF2B5EF4-FFF2-40B4-BE49-F238E27FC236}">
                <a16:creationId xmlns:a16="http://schemas.microsoft.com/office/drawing/2014/main" id="{E01EAD8A-EDA6-FDF6-EEDC-9C058B82FBDE}"/>
              </a:ext>
            </a:extLst>
          </p:cNvPr>
          <p:cNvPicPr>
            <a:picLocks noGrp="1" noChangeAspect="1"/>
          </p:cNvPicPr>
          <p:nvPr>
            <p:ph type="pic" sz="quarter" idx="13"/>
          </p:nvPr>
        </p:nvPicPr>
        <p:blipFill rotWithShape="1">
          <a:blip r:embed="rId2"/>
          <a:srcRect l="45387" t="658" r="22945" b="-658"/>
          <a:stretch/>
        </p:blipFill>
        <p:spPr>
          <a:xfrm>
            <a:off x="359833" y="1976719"/>
            <a:ext cx="2194560" cy="4625788"/>
          </a:xfrm>
        </p:spPr>
      </p:pic>
    </p:spTree>
    <p:extLst>
      <p:ext uri="{BB962C8B-B14F-4D97-AF65-F5344CB8AC3E}">
        <p14:creationId xmlns:p14="http://schemas.microsoft.com/office/powerpoint/2010/main" val="2893321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1" y="455933"/>
            <a:ext cx="9855201" cy="1601467"/>
          </a:xfrm>
        </p:spPr>
        <p:txBody>
          <a:bodyPr/>
          <a:lstStyle/>
          <a:p>
            <a:r>
              <a:rPr lang="en-US" dirty="0"/>
              <a:t>Consistency &amp; Personalisation:</a:t>
            </a:r>
            <a:br>
              <a:rPr lang="en-US" dirty="0"/>
            </a:br>
            <a:r>
              <a:rPr lang="en-US" dirty="0"/>
              <a:t>Know Your Customer</a:t>
            </a:r>
          </a:p>
        </p:txBody>
      </p:sp>
      <p:pic>
        <p:nvPicPr>
          <p:cNvPr id="9" name="Content Placeholder 8" descr="X:\Users\MARKETING\Marketing Insomnia\Imagery\Insomnia stores\Urban_021.jpg"/>
          <p:cNvPicPr>
            <a:picLocks noGrp="1" noChangeAspect="1" noChangeArrowheads="1"/>
          </p:cNvPicPr>
          <p:nvPr>
            <p:ph sz="half" idx="1"/>
          </p:nvPr>
        </p:nvPicPr>
        <p:blipFill rotWithShape="1">
          <a:blip r:embed="rId2" cstate="print"/>
          <a:srcRect l="8582" r="24478"/>
          <a:stretch/>
        </p:blipFill>
        <p:spPr bwMode="auto">
          <a:prstGeom prst="rect">
            <a:avLst/>
          </a:prstGeom>
          <a:noFill/>
          <a:ln w="9525">
            <a:noFill/>
            <a:miter lim="800000"/>
            <a:headEnd/>
            <a:tailEnd/>
          </a:ln>
        </p:spPr>
      </p:pic>
      <p:pic>
        <p:nvPicPr>
          <p:cNvPr id="11" name="Content Placeholder 10" descr="X:\Users\Anna\Abu Dhabi\Insomnia-Day 2 LR\Insomnia day 2 - 13.jpg"/>
          <p:cNvPicPr>
            <a:picLocks noGrp="1" noChangeAspect="1" noChangeArrowheads="1"/>
          </p:cNvPicPr>
          <p:nvPr>
            <p:ph sz="half" idx="2"/>
          </p:nvPr>
        </p:nvPicPr>
        <p:blipFill>
          <a:blip r:embed="rId3" cstate="print"/>
          <a:srcRect l="9437" r="9437"/>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2839139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1"/>
            <a:ext cx="10049241" cy="822489"/>
          </a:xfrm>
        </p:spPr>
        <p:txBody>
          <a:bodyPr/>
          <a:lstStyle/>
          <a:p>
            <a:r>
              <a:rPr lang="en-US" sz="4267" dirty="0"/>
              <a:t>Front Line Staff: Know Your Product </a:t>
            </a:r>
          </a:p>
        </p:txBody>
      </p:sp>
      <p:pic>
        <p:nvPicPr>
          <p:cNvPr id="6" name="Content Placeholder 5" descr="X:\Users\MARKETING\Marketing Insomnia\Imagery\1203 Franchise Photoshoot\jpg\Lo Res\_MG_2636.jpg"/>
          <p:cNvPicPr>
            <a:picLocks noGrp="1" noChangeAspect="1" noChangeArrowheads="1"/>
          </p:cNvPicPr>
          <p:nvPr>
            <p:ph sz="half" idx="1"/>
          </p:nvPr>
        </p:nvPicPr>
        <p:blipFill>
          <a:blip r:embed="rId2" cstate="print"/>
          <a:srcRect l="9488" r="9488"/>
          <a:stretch>
            <a:fillRect/>
          </a:stretch>
        </p:blipFill>
        <p:spPr bwMode="auto">
          <a:prstGeom prst="rect">
            <a:avLst/>
          </a:prstGeom>
          <a:noFill/>
          <a:ln w="9525">
            <a:noFill/>
            <a:miter lim="800000"/>
            <a:headEnd/>
            <a:tailEnd/>
          </a:ln>
        </p:spPr>
      </p:pic>
      <p:pic>
        <p:nvPicPr>
          <p:cNvPr id="8" name="Content Placeholder 7"/>
          <p:cNvPicPr>
            <a:picLocks noGrp="1" noChangeAspect="1" noChangeArrowheads="1"/>
          </p:cNvPicPr>
          <p:nvPr>
            <p:ph sz="half" idx="2"/>
          </p:nvPr>
        </p:nvPicPr>
        <p:blipFill rotWithShape="1">
          <a:blip r:embed="rId3" cstate="print"/>
          <a:srcRect l="18938"/>
          <a:stretch/>
        </p:blipFill>
        <p:spPr bwMode="auto">
          <a:prstGeom prst="rect">
            <a:avLst/>
          </a:prstGeom>
          <a:noFill/>
          <a:ln w="9525">
            <a:noFill/>
            <a:miter lim="800000"/>
            <a:headEnd/>
            <a:tailEnd/>
          </a:ln>
        </p:spPr>
      </p:pic>
    </p:spTree>
    <p:extLst>
      <p:ext uri="{BB962C8B-B14F-4D97-AF65-F5344CB8AC3E}">
        <p14:creationId xmlns:p14="http://schemas.microsoft.com/office/powerpoint/2010/main" val="343905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E8704-D599-4E1F-9C73-39CFDF0C3531}"/>
              </a:ext>
            </a:extLst>
          </p:cNvPr>
          <p:cNvSpPr>
            <a:spLocks noGrp="1"/>
          </p:cNvSpPr>
          <p:nvPr>
            <p:ph type="sldNum" sz="quarter" idx="4294967295"/>
          </p:nvPr>
        </p:nvSpPr>
        <p:spPr>
          <a:xfrm>
            <a:off x="8218714" y="6356350"/>
            <a:ext cx="166240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tint val="75000"/>
                  </a:prstClr>
                </a:solidFill>
                <a:effectLst/>
                <a:uLnTx/>
                <a:uFillTx/>
                <a:ea typeface="Source Sans Pro" panose="020B0503030403020204" pitchFamily="34" charset="0"/>
              </a:rPr>
              <a:t> Slide </a:t>
            </a:r>
            <a:fld id="{60AA00AC-54B1-41EC-8B56-C2BD977D85D6}" type="slidenum">
              <a:rPr kumimoji="0" lang="en-GB" b="0" i="0" u="none" strike="noStrike" kern="1200" cap="none" spc="0" normalizeH="0" baseline="0" noProof="0" smtClean="0">
                <a:ln>
                  <a:noFill/>
                </a:ln>
                <a:solidFill>
                  <a:prstClr val="black">
                    <a:tint val="75000"/>
                  </a:prstClr>
                </a:solidFill>
                <a:effectLst/>
                <a:uLnTx/>
                <a:uFillTx/>
                <a:ea typeface="Source Sans Pro" panose="020B05030304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b="0" i="0" u="none" strike="noStrike" kern="1200" cap="none" spc="0" normalizeH="0" baseline="0" noProof="0" dirty="0">
              <a:ln>
                <a:noFill/>
              </a:ln>
              <a:solidFill>
                <a:prstClr val="black">
                  <a:tint val="75000"/>
                </a:prstClr>
              </a:solidFill>
              <a:effectLst/>
              <a:uLnTx/>
              <a:uFillTx/>
              <a:ea typeface="Source Sans Pro" panose="020B0503030403020204" pitchFamily="34" charset="0"/>
            </a:endParaRPr>
          </a:p>
        </p:txBody>
      </p:sp>
      <p:sp>
        <p:nvSpPr>
          <p:cNvPr id="4" name="Title 1">
            <a:extLst>
              <a:ext uri="{FF2B5EF4-FFF2-40B4-BE49-F238E27FC236}">
                <a16:creationId xmlns:a16="http://schemas.microsoft.com/office/drawing/2014/main" id="{1DED10E5-C850-45C4-841B-39A313F539E8}"/>
              </a:ext>
            </a:extLst>
          </p:cNvPr>
          <p:cNvSpPr txBox="1">
            <a:spLocks/>
          </p:cNvSpPr>
          <p:nvPr/>
        </p:nvSpPr>
        <p:spPr>
          <a:xfrm>
            <a:off x="875524" y="365126"/>
            <a:ext cx="9005594" cy="6514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atin typeface="Source Sans Pro" panose="020B0503030403020204" pitchFamily="34" charset="0"/>
                <a:ea typeface="Source Sans Pro" panose="020B0503030403020204" pitchFamily="34" charset="0"/>
              </a:rPr>
              <a:t>Who are we?</a:t>
            </a:r>
            <a:endParaRPr lang="en-GB" sz="900" dirty="0"/>
          </a:p>
        </p:txBody>
      </p:sp>
      <p:sp>
        <p:nvSpPr>
          <p:cNvPr id="6" name="Content Placeholder 2">
            <a:extLst>
              <a:ext uri="{FF2B5EF4-FFF2-40B4-BE49-F238E27FC236}">
                <a16:creationId xmlns:a16="http://schemas.microsoft.com/office/drawing/2014/main" id="{EE3C1748-BE82-483A-B87C-553A03362440}"/>
              </a:ext>
            </a:extLst>
          </p:cNvPr>
          <p:cNvSpPr txBox="1">
            <a:spLocks/>
          </p:cNvSpPr>
          <p:nvPr/>
        </p:nvSpPr>
        <p:spPr>
          <a:xfrm>
            <a:off x="980813" y="1548788"/>
            <a:ext cx="8834306" cy="4098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dirty="0">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AE4BCE97-2D8E-E6EC-597C-242738F8D5EC}"/>
              </a:ext>
            </a:extLst>
          </p:cNvPr>
          <p:cNvSpPr txBox="1"/>
          <p:nvPr/>
        </p:nvSpPr>
        <p:spPr>
          <a:xfrm>
            <a:off x="631114" y="1688103"/>
            <a:ext cx="6882047" cy="3970318"/>
          </a:xfrm>
          <a:prstGeom prst="rect">
            <a:avLst/>
          </a:prstGeom>
          <a:noFill/>
        </p:spPr>
        <p:txBody>
          <a:bodyPr wrap="square">
            <a:spAutoFit/>
          </a:bodyPr>
          <a:lstStyle/>
          <a:p>
            <a:r>
              <a:rPr lang="en-US" sz="1800" dirty="0">
                <a:latin typeface="Source Sans Pro" panose="020B0503030403020204" pitchFamily="34" charset="0"/>
                <a:ea typeface="Source Sans Pro" panose="020B0503030403020204" pitchFamily="34" charset="0"/>
              </a:rPr>
              <a:t>SalesSense are Irelands’ fastest growing provider of acquisition sales and award-winning services. </a:t>
            </a:r>
          </a:p>
          <a:p>
            <a:endParaRPr lang="en-US" sz="1800"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We provide businesses access to professional, productive and passionate teams. </a:t>
            </a:r>
          </a:p>
          <a:p>
            <a:endParaRPr lang="en-US"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Our founder, Ger Teahon started as “feet on the street” in field sales and learned quickly what made “sense” in Sales!</a:t>
            </a:r>
          </a:p>
          <a:p>
            <a:endParaRPr lang="en-US" sz="1800"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We realised that services was an integral part of what made sales successful, and this became a very important part of what we offer</a:t>
            </a:r>
          </a:p>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SalesSense can name some of Irelands best known companies as their Partners</a:t>
            </a:r>
            <a:endParaRPr lang="en-GB" sz="1800" dirty="0">
              <a:latin typeface="Source Sans Pro" panose="020B0503030403020204" pitchFamily="34" charset="0"/>
              <a:ea typeface="Source Sans Pro" panose="020B0503030403020204" pitchFamily="34" charset="0"/>
            </a:endParaRPr>
          </a:p>
        </p:txBody>
      </p:sp>
      <p:pic>
        <p:nvPicPr>
          <p:cNvPr id="3" name="Picture 20" descr="See the source image">
            <a:extLst>
              <a:ext uri="{FF2B5EF4-FFF2-40B4-BE49-F238E27FC236}">
                <a16:creationId xmlns:a16="http://schemas.microsoft.com/office/drawing/2014/main" id="{D2C3B55B-7544-B4DE-5795-3FB2E223F6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2730" y="1324101"/>
            <a:ext cx="2818144" cy="1508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850CC4CB-6BA8-5175-9454-BFBD401E1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386" y="4686361"/>
            <a:ext cx="2269082" cy="1123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ee the source image">
            <a:extLst>
              <a:ext uri="{FF2B5EF4-FFF2-40B4-BE49-F238E27FC236}">
                <a16:creationId xmlns:a16="http://schemas.microsoft.com/office/drawing/2014/main" id="{05BE3892-7A8F-814A-F7BF-023790595B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9749" y="3161672"/>
            <a:ext cx="1541137" cy="479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ee the source image">
            <a:extLst>
              <a:ext uri="{FF2B5EF4-FFF2-40B4-BE49-F238E27FC236}">
                <a16:creationId xmlns:a16="http://schemas.microsoft.com/office/drawing/2014/main" id="{D6F0CB4B-54E3-1E79-82D5-B7741646D8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0135" y="4512958"/>
            <a:ext cx="1812589" cy="1359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See the source image">
            <a:extLst>
              <a:ext uri="{FF2B5EF4-FFF2-40B4-BE49-F238E27FC236}">
                <a16:creationId xmlns:a16="http://schemas.microsoft.com/office/drawing/2014/main" id="{29AB26D8-3189-876D-03D4-F49475F0E5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7845" y="3225531"/>
            <a:ext cx="1812589" cy="279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ied Irish Banks - Wikipedia">
            <a:extLst>
              <a:ext uri="{FF2B5EF4-FFF2-40B4-BE49-F238E27FC236}">
                <a16:creationId xmlns:a16="http://schemas.microsoft.com/office/drawing/2014/main" id="{C85C0F1B-DF21-94F5-43FD-E8A22107F8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7603" y="1618136"/>
            <a:ext cx="922396" cy="92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82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602673"/>
            <a:ext cx="9855201" cy="955963"/>
          </a:xfrm>
        </p:spPr>
        <p:txBody>
          <a:bodyPr/>
          <a:lstStyle/>
          <a:p>
            <a:r>
              <a:rPr lang="en-US" dirty="0"/>
              <a:t>Branding </a:t>
            </a:r>
          </a:p>
        </p:txBody>
      </p:sp>
      <p:sp>
        <p:nvSpPr>
          <p:cNvPr id="6" name="Content Placeholder 5">
            <a:extLst>
              <a:ext uri="{FF2B5EF4-FFF2-40B4-BE49-F238E27FC236}">
                <a16:creationId xmlns:a16="http://schemas.microsoft.com/office/drawing/2014/main" id="{1C014E8D-A224-46BA-BC31-5087C76F5745}"/>
              </a:ext>
            </a:extLst>
          </p:cNvPr>
          <p:cNvSpPr>
            <a:spLocks noGrp="1"/>
          </p:cNvSpPr>
          <p:nvPr>
            <p:ph sz="half" idx="14"/>
          </p:nvPr>
        </p:nvSpPr>
        <p:spPr>
          <a:xfrm>
            <a:off x="609601" y="2029691"/>
            <a:ext cx="4585855" cy="4096472"/>
          </a:xfrm>
        </p:spPr>
        <p:txBody>
          <a:bodyPr>
            <a:normAutofit/>
          </a:bodyPr>
          <a:lstStyle/>
          <a:p>
            <a:r>
              <a:rPr lang="en-IE" sz="3200" dirty="0"/>
              <a:t>Image </a:t>
            </a:r>
          </a:p>
          <a:p>
            <a:r>
              <a:rPr lang="en-IE" sz="3200" dirty="0"/>
              <a:t>Expectation </a:t>
            </a:r>
          </a:p>
          <a:p>
            <a:r>
              <a:rPr lang="en-IE" sz="3200" dirty="0"/>
              <a:t>Consistency </a:t>
            </a:r>
          </a:p>
          <a:p>
            <a:r>
              <a:rPr lang="en-IE" sz="3200" dirty="0"/>
              <a:t>Mistakes Made </a:t>
            </a:r>
          </a:p>
          <a:p>
            <a:r>
              <a:rPr lang="en-IE" sz="3200" dirty="0"/>
              <a:t>Lessons learned</a:t>
            </a:r>
          </a:p>
        </p:txBody>
      </p:sp>
      <p:pic>
        <p:nvPicPr>
          <p:cNvPr id="5124" name="Picture 4" descr="4 Tips on How You Can Make Your Business and Your Brand More Visible |  NewsFlashing.com">
            <a:extLst>
              <a:ext uri="{FF2B5EF4-FFF2-40B4-BE49-F238E27FC236}">
                <a16:creationId xmlns:a16="http://schemas.microsoft.com/office/drawing/2014/main" id="{9ABCA2E2-5B9C-6807-F34E-B1F2224A4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540" y="1558636"/>
            <a:ext cx="6161144" cy="409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52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p:cNvGrpSpPr>
            <a:grpSpLocks/>
          </p:cNvGrpSpPr>
          <p:nvPr/>
        </p:nvGrpSpPr>
        <p:grpSpPr bwMode="auto">
          <a:xfrm>
            <a:off x="3635727" y="2228867"/>
            <a:ext cx="7136780" cy="4132492"/>
            <a:chOff x="0" y="0"/>
            <a:chExt cx="9144000" cy="6858000"/>
          </a:xfrm>
        </p:grpSpPr>
        <p:pic>
          <p:nvPicPr>
            <p:cNvPr id="8" name="Picture 10" descr="normal slide blank"/>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a:stretch>
              <a:fillRect/>
            </a:stretch>
          </p:blipFill>
          <p:spPr bwMode="auto">
            <a:xfrm>
              <a:off x="6438900" y="32224"/>
              <a:ext cx="2705100" cy="507526"/>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6419850" y="514350"/>
              <a:ext cx="2711450" cy="914400"/>
            </a:xfrm>
            <a:prstGeom prst="rect">
              <a:avLst/>
            </a:prstGeom>
            <a:noFill/>
            <a:ln w="9525">
              <a:noFill/>
              <a:miter lim="800000"/>
              <a:headEnd/>
              <a:tailEnd/>
            </a:ln>
          </p:spPr>
        </p:pic>
      </p:grpSp>
      <p:sp>
        <p:nvSpPr>
          <p:cNvPr id="2" name="Title 1"/>
          <p:cNvSpPr>
            <a:spLocks noGrp="1"/>
          </p:cNvSpPr>
          <p:nvPr>
            <p:ph type="title"/>
          </p:nvPr>
        </p:nvSpPr>
        <p:spPr>
          <a:xfrm>
            <a:off x="2904566" y="614075"/>
            <a:ext cx="8677836" cy="1362644"/>
          </a:xfrm>
        </p:spPr>
        <p:txBody>
          <a:bodyPr/>
          <a:lstStyle/>
          <a:p>
            <a:r>
              <a:rPr lang="en-US" sz="4267" dirty="0">
                <a:cs typeface="Arial" charset="0"/>
              </a:rPr>
              <a:t>Reminder: Winning in Tough Times (2008 slide) </a:t>
            </a:r>
            <a:endParaRPr lang="en-US" sz="4267" dirty="0"/>
          </a:p>
        </p:txBody>
      </p:sp>
      <p:sp>
        <p:nvSpPr>
          <p:cNvPr id="3" name="Content Placeholder 2"/>
          <p:cNvSpPr>
            <a:spLocks noGrp="1"/>
          </p:cNvSpPr>
          <p:nvPr>
            <p:ph idx="1"/>
          </p:nvPr>
        </p:nvSpPr>
        <p:spPr>
          <a:xfrm>
            <a:off x="3798977" y="3382203"/>
            <a:ext cx="6763129" cy="2979156"/>
          </a:xfrm>
        </p:spPr>
        <p:txBody>
          <a:bodyPr/>
          <a:lstStyle/>
          <a:p>
            <a:pPr marL="266693" indent="-266693">
              <a:lnSpc>
                <a:spcPct val="80000"/>
              </a:lnSpc>
              <a:spcBef>
                <a:spcPts val="1120"/>
              </a:spcBef>
              <a:buClr>
                <a:srgbClr val="003300"/>
              </a:buClr>
              <a:buFont typeface="Wingdings" pitchFamily="2" charset="2"/>
              <a:buChar char="§"/>
              <a:tabLst>
                <a:tab pos="623872" algn="l"/>
                <a:tab pos="898503" algn="l"/>
                <a:tab pos="988989" algn="l"/>
              </a:tabLst>
            </a:pPr>
            <a:r>
              <a:rPr lang="en-IE" b="1" dirty="0">
                <a:latin typeface="Arial Narrow" pitchFamily="34" charset="0"/>
                <a:cs typeface="Arial" charset="0"/>
              </a:rPr>
              <a:t>Lower your costs </a:t>
            </a:r>
            <a:r>
              <a:rPr lang="en-IE" dirty="0">
                <a:latin typeface="Arial Narrow" pitchFamily="34" charset="0"/>
                <a:cs typeface="Arial" charset="0"/>
              </a:rPr>
              <a:t>and be competitive </a:t>
            </a:r>
          </a:p>
          <a:p>
            <a:pPr marL="266693" indent="-266693">
              <a:lnSpc>
                <a:spcPct val="80000"/>
              </a:lnSpc>
              <a:spcBef>
                <a:spcPts val="1120"/>
              </a:spcBef>
              <a:buClr>
                <a:srgbClr val="003300"/>
              </a:buClr>
              <a:buFont typeface="Wingdings" pitchFamily="2" charset="2"/>
              <a:buChar char="§"/>
              <a:tabLst>
                <a:tab pos="623872" algn="l"/>
                <a:tab pos="898503" algn="l"/>
                <a:tab pos="988989" algn="l"/>
              </a:tabLst>
            </a:pPr>
            <a:r>
              <a:rPr lang="en-IE" dirty="0">
                <a:latin typeface="Arial Narrow" pitchFamily="34" charset="0"/>
                <a:cs typeface="Arial" charset="0"/>
              </a:rPr>
              <a:t>Offer </a:t>
            </a:r>
            <a:r>
              <a:rPr lang="en-IE" b="1" dirty="0">
                <a:latin typeface="Arial Narrow" pitchFamily="34" charset="0"/>
                <a:cs typeface="Arial" charset="0"/>
              </a:rPr>
              <a:t>Value </a:t>
            </a:r>
          </a:p>
          <a:p>
            <a:pPr marL="266693" indent="-266693">
              <a:lnSpc>
                <a:spcPct val="80000"/>
              </a:lnSpc>
              <a:spcBef>
                <a:spcPts val="1120"/>
              </a:spcBef>
              <a:buClr>
                <a:srgbClr val="003300"/>
              </a:buClr>
              <a:buFont typeface="Wingdings" pitchFamily="2" charset="2"/>
              <a:buChar char="§"/>
              <a:tabLst>
                <a:tab pos="623872" algn="l"/>
                <a:tab pos="898503" algn="l"/>
                <a:tab pos="988989" algn="l"/>
              </a:tabLst>
            </a:pPr>
            <a:r>
              <a:rPr lang="en-IE" dirty="0">
                <a:latin typeface="Arial Narrow" pitchFamily="34" charset="0"/>
                <a:cs typeface="Arial" charset="0"/>
              </a:rPr>
              <a:t>Reward </a:t>
            </a:r>
            <a:r>
              <a:rPr lang="en-IE" b="1" dirty="0">
                <a:latin typeface="Arial Narrow" pitchFamily="34" charset="0"/>
                <a:cs typeface="Arial" charset="0"/>
              </a:rPr>
              <a:t>loyalty</a:t>
            </a:r>
          </a:p>
          <a:p>
            <a:pPr marL="266693" indent="-266693">
              <a:lnSpc>
                <a:spcPct val="80000"/>
              </a:lnSpc>
              <a:spcBef>
                <a:spcPts val="1120"/>
              </a:spcBef>
              <a:buClr>
                <a:srgbClr val="003300"/>
              </a:buClr>
              <a:buFont typeface="Wingdings" pitchFamily="2" charset="2"/>
              <a:buChar char="§"/>
              <a:tabLst>
                <a:tab pos="623872" algn="l"/>
                <a:tab pos="898503" algn="l"/>
                <a:tab pos="988989" algn="l"/>
              </a:tabLst>
            </a:pPr>
            <a:r>
              <a:rPr lang="en-IE" b="1" dirty="0">
                <a:latin typeface="Arial Narrow" pitchFamily="34" charset="0"/>
                <a:cs typeface="Arial" charset="0"/>
              </a:rPr>
              <a:t>Scrutinise </a:t>
            </a:r>
            <a:r>
              <a:rPr lang="en-IE" dirty="0">
                <a:latin typeface="Arial Narrow" pitchFamily="34" charset="0"/>
                <a:cs typeface="Arial" charset="0"/>
              </a:rPr>
              <a:t>cash flow</a:t>
            </a:r>
          </a:p>
          <a:p>
            <a:pPr marL="266693" indent="-266693">
              <a:lnSpc>
                <a:spcPct val="80000"/>
              </a:lnSpc>
              <a:spcBef>
                <a:spcPts val="1120"/>
              </a:spcBef>
              <a:buClr>
                <a:srgbClr val="003300"/>
              </a:buClr>
              <a:buFont typeface="Wingdings" pitchFamily="2" charset="2"/>
              <a:buChar char="§"/>
              <a:tabLst>
                <a:tab pos="623872" algn="l"/>
                <a:tab pos="898503" algn="l"/>
                <a:tab pos="988989" algn="l"/>
              </a:tabLst>
            </a:pPr>
            <a:r>
              <a:rPr lang="en-IE" dirty="0">
                <a:latin typeface="Arial Narrow" pitchFamily="34" charset="0"/>
                <a:cs typeface="Arial" charset="0"/>
              </a:rPr>
              <a:t>Be </a:t>
            </a:r>
            <a:r>
              <a:rPr lang="en-IE" b="1" dirty="0">
                <a:latin typeface="Arial Narrow" pitchFamily="34" charset="0"/>
                <a:cs typeface="Arial" charset="0"/>
              </a:rPr>
              <a:t>flexible</a:t>
            </a:r>
          </a:p>
          <a:p>
            <a:pPr marL="266693" indent="-266693">
              <a:lnSpc>
                <a:spcPct val="80000"/>
              </a:lnSpc>
              <a:spcBef>
                <a:spcPts val="1120"/>
              </a:spcBef>
              <a:buClr>
                <a:srgbClr val="003300"/>
              </a:buClr>
              <a:buFont typeface="Wingdings" pitchFamily="2" charset="2"/>
              <a:buChar char="§"/>
              <a:tabLst>
                <a:tab pos="623872" algn="l"/>
                <a:tab pos="898503" algn="l"/>
                <a:tab pos="988989" algn="l"/>
              </a:tabLst>
            </a:pPr>
            <a:r>
              <a:rPr lang="en-IE" b="1" dirty="0">
                <a:latin typeface="Arial Narrow" pitchFamily="34" charset="0"/>
                <a:cs typeface="Arial" charset="0"/>
              </a:rPr>
              <a:t>Communicate </a:t>
            </a:r>
            <a:r>
              <a:rPr lang="en-IE" dirty="0">
                <a:latin typeface="Arial Narrow" pitchFamily="34" charset="0"/>
                <a:cs typeface="Arial" charset="0"/>
              </a:rPr>
              <a:t>– internally and externally</a:t>
            </a:r>
          </a:p>
        </p:txBody>
      </p:sp>
      <p:pic>
        <p:nvPicPr>
          <p:cNvPr id="6" name="Picture Placeholder 5" descr="Copy of Latte in cup"/>
          <p:cNvPicPr>
            <a:picLocks noGrp="1" noChangeAspect="1" noChangeArrowheads="1"/>
          </p:cNvPicPr>
          <p:nvPr>
            <p:ph type="pic" sz="quarter" idx="13"/>
          </p:nvPr>
        </p:nvPicPr>
        <p:blipFill rotWithShape="1">
          <a:blip r:embed="rId5" cstate="print"/>
          <a:src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1143711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602673"/>
            <a:ext cx="9855201" cy="955963"/>
          </a:xfrm>
        </p:spPr>
        <p:txBody>
          <a:bodyPr/>
          <a:lstStyle/>
          <a:p>
            <a:r>
              <a:rPr lang="en-US" dirty="0"/>
              <a:t>Moving The Needle in Sales  </a:t>
            </a:r>
          </a:p>
        </p:txBody>
      </p:sp>
      <p:sp>
        <p:nvSpPr>
          <p:cNvPr id="6" name="Content Placeholder 5">
            <a:extLst>
              <a:ext uri="{FF2B5EF4-FFF2-40B4-BE49-F238E27FC236}">
                <a16:creationId xmlns:a16="http://schemas.microsoft.com/office/drawing/2014/main" id="{1C014E8D-A224-46BA-BC31-5087C76F5745}"/>
              </a:ext>
            </a:extLst>
          </p:cNvPr>
          <p:cNvSpPr>
            <a:spLocks noGrp="1"/>
          </p:cNvSpPr>
          <p:nvPr>
            <p:ph sz="half" idx="14"/>
          </p:nvPr>
        </p:nvSpPr>
        <p:spPr>
          <a:xfrm>
            <a:off x="609601" y="2029691"/>
            <a:ext cx="4585855" cy="4096472"/>
          </a:xfrm>
        </p:spPr>
        <p:txBody>
          <a:bodyPr>
            <a:normAutofit/>
          </a:bodyPr>
          <a:lstStyle/>
          <a:p>
            <a:r>
              <a:rPr lang="en-IE" sz="3200" dirty="0"/>
              <a:t>Energy &amp; Enthusiasm </a:t>
            </a:r>
          </a:p>
          <a:p>
            <a:r>
              <a:rPr lang="en-IE" sz="3200" dirty="0"/>
              <a:t>Product knowledge</a:t>
            </a:r>
          </a:p>
          <a:p>
            <a:r>
              <a:rPr lang="en-IE" sz="3200" dirty="0"/>
              <a:t>Listening   </a:t>
            </a:r>
          </a:p>
          <a:p>
            <a:r>
              <a:rPr lang="en-IE" sz="3200" dirty="0"/>
              <a:t>Offering a solution</a:t>
            </a:r>
          </a:p>
          <a:p>
            <a:r>
              <a:rPr lang="en-IE" sz="3200" dirty="0"/>
              <a:t>Likeability </a:t>
            </a:r>
          </a:p>
          <a:p>
            <a:r>
              <a:rPr lang="en-IE" sz="3200" dirty="0"/>
              <a:t>Following up</a:t>
            </a:r>
          </a:p>
          <a:p>
            <a:endParaRPr lang="en-IE" sz="3200" dirty="0"/>
          </a:p>
        </p:txBody>
      </p:sp>
      <p:pic>
        <p:nvPicPr>
          <p:cNvPr id="4098" name="Picture 2" descr="What do You Really do? How to Share Your Wow-Factor | Forbes Books">
            <a:extLst>
              <a:ext uri="{FF2B5EF4-FFF2-40B4-BE49-F238E27FC236}">
                <a16:creationId xmlns:a16="http://schemas.microsoft.com/office/drawing/2014/main" id="{0DF91A0B-4906-5673-4876-C537C38B9E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161" y="1743432"/>
            <a:ext cx="4968599" cy="37264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s a Competitive Advantage and Types of Competitive Advantages -  Management Study HQ">
            <a:extLst>
              <a:ext uri="{FF2B5EF4-FFF2-40B4-BE49-F238E27FC236}">
                <a16:creationId xmlns:a16="http://schemas.microsoft.com/office/drawing/2014/main" id="{1AF35B90-84D1-D9C0-067E-9DA1BBDB3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195" y="4626293"/>
            <a:ext cx="3344805" cy="223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3653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644278"/>
            <a:ext cx="9855201" cy="931045"/>
          </a:xfrm>
        </p:spPr>
        <p:txBody>
          <a:bodyPr/>
          <a:lstStyle/>
          <a:p>
            <a:r>
              <a:rPr lang="en-US" dirty="0"/>
              <a:t>The Best Marketing is FREE</a:t>
            </a:r>
          </a:p>
        </p:txBody>
      </p:sp>
      <p:pic>
        <p:nvPicPr>
          <p:cNvPr id="5" name="Picture 2"/>
          <p:cNvPicPr>
            <a:picLocks noGrp="1" noChangeAspect="1" noChangeArrowheads="1"/>
          </p:cNvPicPr>
          <p:nvPr>
            <p:ph sz="half" idx="1"/>
          </p:nvPr>
        </p:nvPicPr>
        <p:blipFill rotWithShape="1">
          <a:blip r:embed="rId2" cstate="print"/>
          <a:srcRect l="4295" r="10808"/>
          <a:stretch/>
        </p:blipFill>
        <p:spPr bwMode="auto">
          <a:xfrm>
            <a:off x="609600" y="2214563"/>
            <a:ext cx="5008283" cy="3911600"/>
          </a:xfrm>
          <a:prstGeom prst="rect">
            <a:avLst/>
          </a:prstGeom>
          <a:noFill/>
          <a:ln w="9525">
            <a:noFill/>
            <a:miter lim="800000"/>
            <a:headEnd/>
            <a:tailEnd/>
          </a:ln>
          <a:effectLst/>
        </p:spPr>
      </p:pic>
      <p:pic>
        <p:nvPicPr>
          <p:cNvPr id="6" name="Picture 3"/>
          <p:cNvPicPr>
            <a:picLocks noGrp="1" noChangeAspect="1" noChangeArrowheads="1"/>
          </p:cNvPicPr>
          <p:nvPr>
            <p:ph sz="half" idx="2"/>
          </p:nvPr>
        </p:nvPicPr>
        <p:blipFill rotWithShape="1">
          <a:blip r:embed="rId3" cstate="print"/>
          <a:srcRect t="1" b="24548"/>
          <a:stretch/>
        </p:blipFill>
        <p:spPr bwMode="auto">
          <a:xfrm>
            <a:off x="6253780" y="2214563"/>
            <a:ext cx="4211021" cy="3911600"/>
          </a:xfrm>
          <a:prstGeom prst="rect">
            <a:avLst/>
          </a:prstGeom>
          <a:noFill/>
          <a:ln w="9525">
            <a:noFill/>
            <a:miter lim="800000"/>
            <a:headEnd/>
            <a:tailEnd/>
          </a:ln>
        </p:spPr>
      </p:pic>
    </p:spTree>
    <p:extLst>
      <p:ext uri="{BB962C8B-B14F-4D97-AF65-F5344CB8AC3E}">
        <p14:creationId xmlns:p14="http://schemas.microsoft.com/office/powerpoint/2010/main" val="4079376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599" y="593707"/>
            <a:ext cx="8677836" cy="1143000"/>
          </a:xfrm>
        </p:spPr>
        <p:txBody>
          <a:bodyPr/>
          <a:lstStyle/>
          <a:p>
            <a:r>
              <a:rPr lang="en-US" dirty="0"/>
              <a:t>The Best Marketing is FREE</a:t>
            </a:r>
          </a:p>
        </p:txBody>
      </p:sp>
      <p:pic>
        <p:nvPicPr>
          <p:cNvPr id="7" name="Picture 1" descr="C:\Users\Kate\AppData\Local\Microsoft\Windows\Temporary Internet Files\Content.Outlook\X6VDK3YB\Cowenbegging-original20101118-22167-w22h6s-0-large (2).png"/>
          <p:cNvPicPr>
            <a:picLocks noGrp="1" noChangeAspect="1" noChangeArrowheads="1"/>
          </p:cNvPicPr>
          <p:nvPr>
            <p:ph idx="1"/>
          </p:nvPr>
        </p:nvPicPr>
        <p:blipFill rotWithShape="1">
          <a:blip r:embed="rId2" cstate="print"/>
          <a:srcRect b="7817"/>
          <a:stretch/>
        </p:blipFill>
        <p:spPr bwMode="auto">
          <a:prstGeom prst="rect">
            <a:avLst/>
          </a:prstGeom>
          <a:noFill/>
        </p:spPr>
      </p:pic>
    </p:spTree>
    <p:extLst>
      <p:ext uri="{BB962C8B-B14F-4D97-AF65-F5344CB8AC3E}">
        <p14:creationId xmlns:p14="http://schemas.microsoft.com/office/powerpoint/2010/main" val="2333748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599" y="86207"/>
            <a:ext cx="8677836" cy="1650500"/>
          </a:xfrm>
        </p:spPr>
        <p:txBody>
          <a:bodyPr/>
          <a:lstStyle/>
          <a:p>
            <a:r>
              <a:rPr lang="en-US" dirty="0"/>
              <a:t>Get Creative- Lead from the front</a:t>
            </a:r>
          </a:p>
        </p:txBody>
      </p:sp>
      <p:pic>
        <p:nvPicPr>
          <p:cNvPr id="6" name="Picture 1"/>
          <p:cNvPicPr>
            <a:picLocks noGrp="1" noChangeAspect="1" noChangeArrowheads="1"/>
          </p:cNvPicPr>
          <p:nvPr>
            <p:ph idx="1"/>
          </p:nvPr>
        </p:nvPicPr>
        <p:blipFill>
          <a:blip r:embed="rId2" cstate="print"/>
          <a:srcRect t="19919" b="19919"/>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370433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art 10"/>
          <p:cNvSpPr/>
          <p:nvPr/>
        </p:nvSpPr>
        <p:spPr>
          <a:xfrm>
            <a:off x="5119843" y="1569242"/>
            <a:ext cx="5418668" cy="4985245"/>
          </a:xfrm>
          <a:prstGeom prst="hear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1" y="291795"/>
            <a:ext cx="9855201" cy="853800"/>
          </a:xfrm>
        </p:spPr>
        <p:txBody>
          <a:bodyPr/>
          <a:lstStyle/>
          <a:p>
            <a:r>
              <a:rPr lang="en-US" dirty="0"/>
              <a:t>Your Health is Your Wealth</a:t>
            </a: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424" r="4424" b="15765"/>
          <a:stretch/>
        </p:blipFill>
        <p:spPr>
          <a:xfrm rot="10800000">
            <a:off x="609592" y="1369735"/>
            <a:ext cx="3648417" cy="2528189"/>
          </a:xfrm>
          <a:prstGeom prst="rect">
            <a:avLst/>
          </a:prstGeom>
          <a:noFill/>
          <a:ln>
            <a:noFill/>
          </a:ln>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403" r="4403" b="19786"/>
          <a:stretch/>
        </p:blipFill>
        <p:spPr>
          <a:xfrm rot="10800000">
            <a:off x="609591" y="4146964"/>
            <a:ext cx="3648420" cy="2407523"/>
          </a:xfrm>
          <a:prstGeom prst="rect">
            <a:avLst/>
          </a:prstGeom>
        </p:spPr>
      </p:pic>
      <p:sp>
        <p:nvSpPr>
          <p:cNvPr id="9" name="Isosceles Triangle 8"/>
          <p:cNvSpPr/>
          <p:nvPr/>
        </p:nvSpPr>
        <p:spPr>
          <a:xfrm>
            <a:off x="5346135" y="1569242"/>
            <a:ext cx="4973239" cy="3824365"/>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8214" b="22111"/>
          <a:stretch/>
        </p:blipFill>
        <p:spPr>
          <a:xfrm rot="5400000" flipV="1">
            <a:off x="6592769" y="3363610"/>
            <a:ext cx="2592351" cy="1354671"/>
          </a:xfrm>
          <a:prstGeom prst="rect">
            <a:avLst/>
          </a:prstGeom>
        </p:spPr>
      </p:pic>
      <p:sp>
        <p:nvSpPr>
          <p:cNvPr id="12" name="TextBox 11"/>
          <p:cNvSpPr txBox="1"/>
          <p:nvPr/>
        </p:nvSpPr>
        <p:spPr>
          <a:xfrm rot="18418216">
            <a:off x="5242640" y="2720123"/>
            <a:ext cx="1753099" cy="584775"/>
          </a:xfrm>
          <a:prstGeom prst="rect">
            <a:avLst/>
          </a:prstGeom>
          <a:noFill/>
        </p:spPr>
        <p:txBody>
          <a:bodyPr wrap="square" rtlCol="0" anchor="ctr">
            <a:spAutoFit/>
          </a:bodyPr>
          <a:lstStyle/>
          <a:p>
            <a:pPr algn="ctr"/>
            <a:r>
              <a:rPr lang="en-US" sz="3200" b="1" dirty="0">
                <a:solidFill>
                  <a:schemeClr val="bg1"/>
                </a:solidFill>
              </a:rPr>
              <a:t>HEALTH</a:t>
            </a:r>
          </a:p>
        </p:txBody>
      </p:sp>
      <p:sp>
        <p:nvSpPr>
          <p:cNvPr id="13" name="TextBox 12"/>
          <p:cNvSpPr txBox="1"/>
          <p:nvPr/>
        </p:nvSpPr>
        <p:spPr>
          <a:xfrm rot="3151154">
            <a:off x="8583285" y="2610501"/>
            <a:ext cx="2035787" cy="584775"/>
          </a:xfrm>
          <a:prstGeom prst="rect">
            <a:avLst/>
          </a:prstGeom>
          <a:noFill/>
        </p:spPr>
        <p:txBody>
          <a:bodyPr wrap="square" rtlCol="0" anchor="ctr">
            <a:spAutoFit/>
          </a:bodyPr>
          <a:lstStyle/>
          <a:p>
            <a:pPr algn="ctr"/>
            <a:r>
              <a:rPr lang="en-US" sz="3200" b="1" dirty="0">
                <a:solidFill>
                  <a:schemeClr val="bg1"/>
                </a:solidFill>
              </a:rPr>
              <a:t>FRIENDS</a:t>
            </a:r>
          </a:p>
        </p:txBody>
      </p:sp>
      <p:sp>
        <p:nvSpPr>
          <p:cNvPr id="14" name="TextBox 13"/>
          <p:cNvSpPr txBox="1"/>
          <p:nvPr/>
        </p:nvSpPr>
        <p:spPr>
          <a:xfrm>
            <a:off x="6892244" y="5448549"/>
            <a:ext cx="2035787" cy="584775"/>
          </a:xfrm>
          <a:prstGeom prst="rect">
            <a:avLst/>
          </a:prstGeom>
          <a:noFill/>
        </p:spPr>
        <p:txBody>
          <a:bodyPr wrap="square" rtlCol="0" anchor="ctr">
            <a:spAutoFit/>
          </a:bodyPr>
          <a:lstStyle/>
          <a:p>
            <a:pPr algn="ctr"/>
            <a:r>
              <a:rPr lang="en-US" sz="3200" b="1" dirty="0">
                <a:solidFill>
                  <a:schemeClr val="bg1"/>
                </a:solidFill>
              </a:rPr>
              <a:t>FAMILY</a:t>
            </a:r>
          </a:p>
        </p:txBody>
      </p:sp>
    </p:spTree>
    <p:extLst>
      <p:ext uri="{BB962C8B-B14F-4D97-AF65-F5344CB8AC3E}">
        <p14:creationId xmlns:p14="http://schemas.microsoft.com/office/powerpoint/2010/main" val="4080069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4566" y="438275"/>
            <a:ext cx="8677836" cy="1619125"/>
          </a:xfrm>
        </p:spPr>
        <p:txBody>
          <a:bodyPr/>
          <a:lstStyle/>
          <a:p>
            <a:r>
              <a:rPr lang="en-US" dirty="0"/>
              <a:t>Link Between Business Health and Personal Health</a:t>
            </a:r>
          </a:p>
        </p:txBody>
      </p:sp>
      <p:sp>
        <p:nvSpPr>
          <p:cNvPr id="5" name="Content Placeholder 4"/>
          <p:cNvSpPr>
            <a:spLocks noGrp="1"/>
          </p:cNvSpPr>
          <p:nvPr>
            <p:ph idx="1"/>
          </p:nvPr>
        </p:nvSpPr>
        <p:spPr>
          <a:xfrm>
            <a:off x="2904566" y="2390588"/>
            <a:ext cx="8677836" cy="3735576"/>
          </a:xfrm>
        </p:spPr>
        <p:txBody>
          <a:bodyPr/>
          <a:lstStyle/>
          <a:p>
            <a:r>
              <a:rPr lang="en-US" dirty="0"/>
              <a:t>If you are physically &amp; mentally fit, it shows</a:t>
            </a:r>
          </a:p>
          <a:p>
            <a:r>
              <a:rPr lang="en-US" dirty="0"/>
              <a:t>Always need to lead by example</a:t>
            </a:r>
          </a:p>
          <a:p>
            <a:r>
              <a:rPr lang="en-US" dirty="0"/>
              <a:t>Your mind is sharper when you are fit</a:t>
            </a:r>
          </a:p>
          <a:p>
            <a:r>
              <a:rPr lang="en-US" dirty="0"/>
              <a:t>Exercise helps your mind relax and problem solve</a:t>
            </a:r>
          </a:p>
          <a:p>
            <a:r>
              <a:rPr lang="en-US" dirty="0"/>
              <a:t>Make your fitness your work </a:t>
            </a:r>
          </a:p>
        </p:txBody>
      </p:sp>
      <p:pic>
        <p:nvPicPr>
          <p:cNvPr id="7" name="Picture Placeholder 6" descr="heart-with-a-stethoscope-icon-on-white-background-vector-24639506.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077" r="7752" b="9488"/>
          <a:stretch/>
        </p:blipFill>
        <p:spPr>
          <a:xfrm>
            <a:off x="378510" y="1976720"/>
            <a:ext cx="2111687" cy="4418104"/>
          </a:xfrm>
        </p:spPr>
      </p:pic>
    </p:spTree>
    <p:extLst>
      <p:ext uri="{BB962C8B-B14F-4D97-AF65-F5344CB8AC3E}">
        <p14:creationId xmlns:p14="http://schemas.microsoft.com/office/powerpoint/2010/main" val="1865533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6" y="342900"/>
            <a:ext cx="8677836" cy="1143000"/>
          </a:xfrm>
        </p:spPr>
        <p:txBody>
          <a:bodyPr/>
          <a:lstStyle/>
          <a:p>
            <a:r>
              <a:rPr lang="en-US" sz="3733" dirty="0"/>
              <a:t>Bobby’s Top 10 Life Tips</a:t>
            </a:r>
            <a:br>
              <a:rPr lang="en-US" sz="3733" dirty="0"/>
            </a:br>
            <a:r>
              <a:rPr lang="en-US" sz="2667" i="1" dirty="0">
                <a:solidFill>
                  <a:schemeClr val="accent6"/>
                </a:solidFill>
              </a:rPr>
              <a:t>Reasons to be cheerful</a:t>
            </a:r>
            <a:r>
              <a:rPr lang="is-IS" sz="2667" i="1" dirty="0">
                <a:solidFill>
                  <a:schemeClr val="accent6"/>
                </a:solidFill>
              </a:rPr>
              <a:t>…</a:t>
            </a:r>
            <a:endParaRPr lang="en-US" sz="3733" dirty="0"/>
          </a:p>
        </p:txBody>
      </p:sp>
      <p:sp>
        <p:nvSpPr>
          <p:cNvPr id="3" name="Content Placeholder 2"/>
          <p:cNvSpPr>
            <a:spLocks noGrp="1"/>
          </p:cNvSpPr>
          <p:nvPr>
            <p:ph idx="1"/>
          </p:nvPr>
        </p:nvSpPr>
        <p:spPr>
          <a:xfrm>
            <a:off x="2904566" y="2191407"/>
            <a:ext cx="8677836" cy="4212134"/>
          </a:xfrm>
        </p:spPr>
        <p:txBody>
          <a:bodyPr>
            <a:normAutofit/>
          </a:bodyPr>
          <a:lstStyle/>
          <a:p>
            <a:pPr marL="609585" indent="-609585">
              <a:spcBef>
                <a:spcPct val="50000"/>
              </a:spcBef>
              <a:buFont typeface="+mj-lt"/>
              <a:buAutoNum type="arabicPeriod"/>
            </a:pPr>
            <a:r>
              <a:rPr lang="en-IE" dirty="0"/>
              <a:t>Forget the</a:t>
            </a:r>
            <a:r>
              <a:rPr lang="en-IE" b="1" dirty="0"/>
              <a:t> begrudgers</a:t>
            </a:r>
          </a:p>
          <a:p>
            <a:pPr marL="609585" indent="-609585">
              <a:spcBef>
                <a:spcPct val="50000"/>
              </a:spcBef>
              <a:buFont typeface="+mj-lt"/>
              <a:buAutoNum type="arabicPeriod"/>
            </a:pPr>
            <a:r>
              <a:rPr lang="en-IE" b="1" dirty="0"/>
              <a:t>Enjoy</a:t>
            </a:r>
            <a:r>
              <a:rPr lang="en-IE" dirty="0"/>
              <a:t> what you do </a:t>
            </a:r>
          </a:p>
          <a:p>
            <a:pPr marL="609585" indent="-609585">
              <a:spcBef>
                <a:spcPct val="50000"/>
              </a:spcBef>
              <a:buFont typeface="+mj-lt"/>
              <a:buAutoNum type="arabicPeriod"/>
            </a:pPr>
            <a:r>
              <a:rPr lang="en-IE" dirty="0"/>
              <a:t>Be </a:t>
            </a:r>
            <a:r>
              <a:rPr lang="en-IE" b="1" dirty="0"/>
              <a:t>thankfu</a:t>
            </a:r>
            <a:r>
              <a:rPr lang="en-IE" dirty="0"/>
              <a:t>l you have your health, friends and family </a:t>
            </a:r>
          </a:p>
          <a:p>
            <a:pPr marL="609585" indent="-609585">
              <a:spcBef>
                <a:spcPct val="50000"/>
              </a:spcBef>
              <a:buFont typeface="+mj-lt"/>
              <a:buAutoNum type="arabicPeriod"/>
            </a:pPr>
            <a:r>
              <a:rPr lang="en-IE" dirty="0"/>
              <a:t>Embrace </a:t>
            </a:r>
            <a:r>
              <a:rPr lang="en-IE" b="1" dirty="0"/>
              <a:t>technology</a:t>
            </a:r>
            <a:r>
              <a:rPr lang="en-IE" dirty="0"/>
              <a:t> &amp; </a:t>
            </a:r>
            <a:r>
              <a:rPr lang="en-IE" b="1" dirty="0"/>
              <a:t>educate</a:t>
            </a:r>
            <a:r>
              <a:rPr lang="en-IE" dirty="0"/>
              <a:t> yourself</a:t>
            </a:r>
          </a:p>
          <a:p>
            <a:pPr marL="609585" indent="-609585">
              <a:spcBef>
                <a:spcPct val="50000"/>
              </a:spcBef>
              <a:buFont typeface="+mj-lt"/>
              <a:buAutoNum type="arabicPeriod"/>
            </a:pPr>
            <a:r>
              <a:rPr lang="en-IE" dirty="0"/>
              <a:t>Surround yourself with </a:t>
            </a:r>
            <a:r>
              <a:rPr lang="en-IE" b="1" dirty="0"/>
              <a:t>positive people </a:t>
            </a:r>
          </a:p>
          <a:p>
            <a:pPr marL="609585" indent="-609585">
              <a:spcBef>
                <a:spcPct val="50000"/>
              </a:spcBef>
              <a:buFont typeface="+mj-lt"/>
              <a:buAutoNum type="arabicPeriod"/>
            </a:pPr>
            <a:r>
              <a:rPr lang="en-IE" dirty="0"/>
              <a:t>Set realistic </a:t>
            </a:r>
            <a:r>
              <a:rPr lang="en-IE" b="1" dirty="0"/>
              <a:t>goals and targets </a:t>
            </a:r>
            <a:r>
              <a:rPr lang="en-IE" dirty="0"/>
              <a:t>for yourself</a:t>
            </a:r>
          </a:p>
          <a:p>
            <a:pPr marL="609585" indent="-609585">
              <a:spcBef>
                <a:spcPct val="50000"/>
              </a:spcBef>
              <a:buFont typeface="+mj-lt"/>
              <a:buAutoNum type="arabicPeriod"/>
            </a:pPr>
            <a:r>
              <a:rPr lang="en-IE" b="1" dirty="0"/>
              <a:t>Integrity – </a:t>
            </a:r>
            <a:r>
              <a:rPr lang="en-IE" dirty="0"/>
              <a:t>don’t do anything you’ll regret</a:t>
            </a:r>
          </a:p>
          <a:p>
            <a:pPr marL="609585" indent="-609585">
              <a:spcBef>
                <a:spcPct val="50000"/>
              </a:spcBef>
              <a:buFont typeface="+mj-lt"/>
              <a:buAutoNum type="arabicPeriod"/>
            </a:pPr>
            <a:r>
              <a:rPr lang="en-IE" b="1" dirty="0"/>
              <a:t>Innovate</a:t>
            </a:r>
            <a:r>
              <a:rPr lang="en-IE" dirty="0"/>
              <a:t> constantly – there is always a better way</a:t>
            </a:r>
          </a:p>
          <a:p>
            <a:pPr marL="609585" indent="-609585">
              <a:spcBef>
                <a:spcPct val="50000"/>
              </a:spcBef>
              <a:buFont typeface="+mj-lt"/>
              <a:buAutoNum type="arabicPeriod"/>
            </a:pPr>
            <a:r>
              <a:rPr lang="en-IE" b="1" dirty="0"/>
              <a:t>Network</a:t>
            </a:r>
            <a:r>
              <a:rPr lang="en-IE" dirty="0"/>
              <a:t> – learn from others</a:t>
            </a:r>
          </a:p>
          <a:p>
            <a:pPr marL="609585" indent="-609585">
              <a:spcBef>
                <a:spcPct val="50000"/>
              </a:spcBef>
              <a:buFont typeface="+mj-lt"/>
              <a:buAutoNum type="arabicPeriod"/>
            </a:pPr>
            <a:r>
              <a:rPr lang="en-IE" b="1" dirty="0"/>
              <a:t>Like the Cats – </a:t>
            </a:r>
            <a:r>
              <a:rPr lang="en-IE" dirty="0"/>
              <a:t>play to win – Damn those Limerick lads!</a:t>
            </a:r>
          </a:p>
        </p:txBody>
      </p:sp>
      <p:pic>
        <p:nvPicPr>
          <p:cNvPr id="6" name="Picture Placeholder 5" descr="021 Kerr 20710.jpg"/>
          <p:cNvPicPr>
            <a:picLocks noGrp="1" noChangeAspect="1"/>
          </p:cNvPicPr>
          <p:nvPr>
            <p:ph type="pic" sz="quarter" idx="13"/>
          </p:nvPr>
        </p:nvPicPr>
        <p:blipFill rotWithShape="1">
          <a:blip r:embed="rId2" cstate="print"/>
          <a:srcRect l="17482" r="11355"/>
          <a:stretch/>
        </p:blipFill>
        <p:spPr bwMode="auto">
          <a:prstGeom prst="rect">
            <a:avLst/>
          </a:prstGeom>
          <a:noFill/>
          <a:ln w="9525">
            <a:noFill/>
            <a:miter lim="800000"/>
            <a:headEnd/>
            <a:tailEnd/>
          </a:ln>
        </p:spPr>
      </p:pic>
    </p:spTree>
    <p:extLst>
      <p:ext uri="{BB962C8B-B14F-4D97-AF65-F5344CB8AC3E}">
        <p14:creationId xmlns:p14="http://schemas.microsoft.com/office/powerpoint/2010/main" val="2525343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333" y="4208743"/>
            <a:ext cx="7278624" cy="1048684"/>
          </a:xfrm>
        </p:spPr>
        <p:txBody>
          <a:bodyPr>
            <a:normAutofit/>
          </a:bodyPr>
          <a:lstStyle/>
          <a:p>
            <a:r>
              <a:rPr lang="en-US" dirty="0"/>
              <a:t>Questions?</a:t>
            </a:r>
          </a:p>
        </p:txBody>
      </p:sp>
      <p:sp>
        <p:nvSpPr>
          <p:cNvPr id="3" name="Subtitle 2"/>
          <p:cNvSpPr>
            <a:spLocks noGrp="1"/>
          </p:cNvSpPr>
          <p:nvPr>
            <p:ph type="subTitle" idx="1"/>
          </p:nvPr>
        </p:nvSpPr>
        <p:spPr>
          <a:xfrm>
            <a:off x="396979" y="5300732"/>
            <a:ext cx="7278624" cy="621792"/>
          </a:xfrm>
        </p:spPr>
        <p:txBody>
          <a:bodyPr/>
          <a:lstStyle/>
          <a:p>
            <a:r>
              <a:rPr lang="en-US" dirty="0"/>
              <a:t>Bobby Kerr 2023</a:t>
            </a:r>
          </a:p>
        </p:txBody>
      </p:sp>
      <p:pic>
        <p:nvPicPr>
          <p:cNvPr id="4" name="Picture 3" descr="ima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857" y="499089"/>
            <a:ext cx="2155513" cy="2155513"/>
          </a:xfrm>
          <a:prstGeom prst="rect">
            <a:avLst/>
          </a:prstGeom>
        </p:spPr>
      </p:pic>
      <p:pic>
        <p:nvPicPr>
          <p:cNvPr id="5" name="Picture 4" descr="rte-dragons-den-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777" y="2738811"/>
            <a:ext cx="3008159" cy="1066723"/>
          </a:xfrm>
          <a:prstGeom prst="rect">
            <a:avLst/>
          </a:prstGeom>
        </p:spPr>
      </p:pic>
      <p:pic>
        <p:nvPicPr>
          <p:cNvPr id="6" name="Picture 5" descr="insomnia.png"/>
          <p:cNvPicPr>
            <a:picLocks noChangeAspect="1"/>
          </p:cNvPicPr>
          <p:nvPr/>
        </p:nvPicPr>
        <p:blipFill rotWithShape="1">
          <a:blip r:embed="rId4">
            <a:extLst>
              <a:ext uri="{28A0092B-C50C-407E-A947-70E740481C1C}">
                <a14:useLocalDpi xmlns:a14="http://schemas.microsoft.com/office/drawing/2010/main" val="0"/>
              </a:ext>
            </a:extLst>
          </a:blip>
          <a:srcRect l="12354" r="13823"/>
          <a:stretch/>
        </p:blipFill>
        <p:spPr>
          <a:xfrm>
            <a:off x="5229904" y="505641"/>
            <a:ext cx="2155513" cy="2189864"/>
          </a:xfrm>
          <a:prstGeom prst="rect">
            <a:avLst/>
          </a:prstGeom>
        </p:spPr>
      </p:pic>
      <p:pic>
        <p:nvPicPr>
          <p:cNvPr id="2052" name="Picture 4" descr="Down To Business | Newstalk">
            <a:extLst>
              <a:ext uri="{FF2B5EF4-FFF2-40B4-BE49-F238E27FC236}">
                <a16:creationId xmlns:a16="http://schemas.microsoft.com/office/drawing/2014/main" id="{F35C7E60-1328-F3C3-4073-A26740312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76" y="201874"/>
            <a:ext cx="4006869" cy="400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4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ED10E5-C850-45C4-841B-39A313F539E8}"/>
              </a:ext>
            </a:extLst>
          </p:cNvPr>
          <p:cNvSpPr txBox="1">
            <a:spLocks/>
          </p:cNvSpPr>
          <p:nvPr/>
        </p:nvSpPr>
        <p:spPr>
          <a:xfrm>
            <a:off x="7320466" y="609600"/>
            <a:ext cx="4140014" cy="1330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t>Simple Structure</a:t>
            </a:r>
          </a:p>
        </p:txBody>
      </p:sp>
      <p:pic>
        <p:nvPicPr>
          <p:cNvPr id="1026" name="Picture 2" descr="😘 Face Blowing A Kiss Emoji | Kissing Heart Emoji">
            <a:extLst>
              <a:ext uri="{FF2B5EF4-FFF2-40B4-BE49-F238E27FC236}">
                <a16:creationId xmlns:a16="http://schemas.microsoft.com/office/drawing/2014/main" id="{44F0CF64-FA50-1676-D635-3F27ABF2D6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 r="-1" b="288"/>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E3C1748-BE82-483A-B87C-553A03362440}"/>
              </a:ext>
            </a:extLst>
          </p:cNvPr>
          <p:cNvSpPr txBox="1">
            <a:spLocks/>
          </p:cNvSpPr>
          <p:nvPr/>
        </p:nvSpPr>
        <p:spPr>
          <a:xfrm>
            <a:off x="6901731" y="2194102"/>
            <a:ext cx="5209205" cy="390858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indent="-228600">
              <a:buFont typeface="Arial" panose="020B0604020202020204" pitchFamily="34" charset="0"/>
              <a:buChar char="•"/>
            </a:pPr>
            <a:r>
              <a:rPr lang="en-US" sz="2000" dirty="0"/>
              <a:t>I always start a sales process with a KISS</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200" dirty="0"/>
              <a:t>Keep It So Simple</a:t>
            </a:r>
          </a:p>
          <a:p>
            <a:pPr indent="-228600">
              <a:buFont typeface="Arial" panose="020B0604020202020204" pitchFamily="34" charset="0"/>
              <a:buChar char="•"/>
            </a:pPr>
            <a:endParaRPr lang="en-US" sz="2200" dirty="0"/>
          </a:p>
          <a:p>
            <a:pPr indent="-228600">
              <a:buFont typeface="Arial" panose="020B0604020202020204" pitchFamily="34" charset="0"/>
              <a:buChar char="•"/>
            </a:pPr>
            <a:r>
              <a:rPr lang="en-US" sz="2200" dirty="0"/>
              <a:t>Who are my customers?</a:t>
            </a:r>
          </a:p>
          <a:p>
            <a:pPr indent="-228600">
              <a:buFont typeface="Arial" panose="020B0604020202020204" pitchFamily="34" charset="0"/>
              <a:buChar char="•"/>
            </a:pPr>
            <a:r>
              <a:rPr lang="en-US" sz="2200" dirty="0"/>
              <a:t>What do they want?</a:t>
            </a:r>
          </a:p>
          <a:p>
            <a:pPr indent="-228600">
              <a:buFont typeface="Arial" panose="020B0604020202020204" pitchFamily="34" charset="0"/>
              <a:buChar char="•"/>
            </a:pPr>
            <a:r>
              <a:rPr lang="en-US" sz="2200" dirty="0"/>
              <a:t>How do I give it to them?</a:t>
            </a:r>
          </a:p>
          <a:p>
            <a:pPr indent="-228600">
              <a:buFont typeface="Arial" panose="020B0604020202020204" pitchFamily="34" charset="0"/>
              <a:buChar char="•"/>
            </a:pPr>
            <a:r>
              <a:rPr lang="en-US" sz="2200" dirty="0"/>
              <a:t>Do I have a beginning, middle and end?</a:t>
            </a:r>
          </a:p>
        </p:txBody>
      </p:sp>
      <p:sp>
        <p:nvSpPr>
          <p:cNvPr id="2" name="Slide Number Placeholder 1">
            <a:extLst>
              <a:ext uri="{FF2B5EF4-FFF2-40B4-BE49-F238E27FC236}">
                <a16:creationId xmlns:a16="http://schemas.microsoft.com/office/drawing/2014/main" id="{D8BE8704-D599-4E1F-9C73-39CFDF0C3531}"/>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defRPr/>
            </a:pPr>
            <a:r>
              <a:rPr lang="en-US" sz="1000">
                <a:solidFill>
                  <a:schemeClr val="tx1">
                    <a:lumMod val="50000"/>
                    <a:lumOff val="50000"/>
                  </a:schemeClr>
                </a:solidFill>
                <a:latin typeface="Calibri" panose="020F0502020204030204"/>
              </a:rPr>
              <a:t> Slide </a:t>
            </a:r>
            <a:fld id="{60AA00AC-54B1-41EC-8B56-C2BD977D85D6}" type="slidenum">
              <a:rPr lang="en-US" sz="1000">
                <a:solidFill>
                  <a:schemeClr val="tx1">
                    <a:lumMod val="50000"/>
                    <a:lumOff val="50000"/>
                  </a:schemeClr>
                </a:solidFill>
                <a:latin typeface="Calibri" panose="020F0502020204030204"/>
              </a:rPr>
              <a:pPr>
                <a:spcAft>
                  <a:spcPts val="600"/>
                </a:spcAft>
                <a:defRPr/>
              </a:pPr>
              <a:t>7</a:t>
            </a:fld>
            <a:endParaRPr lang="en-US" sz="10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32425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8828-B35B-064E-9326-8CCB6129C649}"/>
              </a:ext>
            </a:extLst>
          </p:cNvPr>
          <p:cNvSpPr>
            <a:spLocks noGrp="1"/>
          </p:cNvSpPr>
          <p:nvPr>
            <p:ph type="title"/>
          </p:nvPr>
        </p:nvSpPr>
        <p:spPr/>
        <p:txBody>
          <a:bodyPr/>
          <a:lstStyle/>
          <a:p>
            <a:r>
              <a:rPr lang="en-IE" dirty="0"/>
              <a:t>Thanks to our Sponsors !</a:t>
            </a:r>
            <a:br>
              <a:rPr lang="en-IE" dirty="0"/>
            </a:br>
            <a:r>
              <a:rPr lang="en-US" dirty="0"/>
              <a:t/>
            </a:r>
            <a:br>
              <a:rPr lang="en-US" dirty="0"/>
            </a:br>
            <a:endParaRPr lang="en-US" dirty="0"/>
          </a:p>
        </p:txBody>
      </p:sp>
      <p:pic>
        <p:nvPicPr>
          <p:cNvPr id="5" name="Picture 4">
            <a:extLst>
              <a:ext uri="{FF2B5EF4-FFF2-40B4-BE49-F238E27FC236}">
                <a16:creationId xmlns:a16="http://schemas.microsoft.com/office/drawing/2014/main" id="{3444B170-109E-014A-AF1F-70412041C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31026" y="3745941"/>
            <a:ext cx="3634673" cy="1153815"/>
          </a:xfrm>
          <a:prstGeom prst="rect">
            <a:avLst/>
          </a:prstGeom>
        </p:spPr>
      </p:pic>
      <p:pic>
        <p:nvPicPr>
          <p:cNvPr id="6" name="Picture 5">
            <a:extLst>
              <a:ext uri="{FF2B5EF4-FFF2-40B4-BE49-F238E27FC236}">
                <a16:creationId xmlns:a16="http://schemas.microsoft.com/office/drawing/2014/main" id="{F279B987-4157-284D-BF48-14FB800EE5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7388" y="3446430"/>
            <a:ext cx="2226378" cy="1900567"/>
          </a:xfrm>
          <a:prstGeom prst="rect">
            <a:avLst/>
          </a:prstGeom>
        </p:spPr>
      </p:pic>
      <p:pic>
        <p:nvPicPr>
          <p:cNvPr id="7" name="Picture 6">
            <a:extLst>
              <a:ext uri="{FF2B5EF4-FFF2-40B4-BE49-F238E27FC236}">
                <a16:creationId xmlns:a16="http://schemas.microsoft.com/office/drawing/2014/main" id="{814DC10C-C979-AE46-97FC-C501BF366C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1466" y="3653953"/>
            <a:ext cx="3334784" cy="1693044"/>
          </a:xfrm>
          <a:prstGeom prst="rect">
            <a:avLst/>
          </a:prstGeom>
        </p:spPr>
      </p:pic>
      <p:pic>
        <p:nvPicPr>
          <p:cNvPr id="8" name="Picture 7">
            <a:extLst>
              <a:ext uri="{FF2B5EF4-FFF2-40B4-BE49-F238E27FC236}">
                <a16:creationId xmlns:a16="http://schemas.microsoft.com/office/drawing/2014/main" id="{11F8369C-0CDA-0A41-993B-0C19C3AFE3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0945" y="5857875"/>
            <a:ext cx="1300163" cy="1000125"/>
          </a:xfrm>
          <a:prstGeom prst="rect">
            <a:avLst/>
          </a:prstGeom>
        </p:spPr>
      </p:pic>
      <p:pic>
        <p:nvPicPr>
          <p:cNvPr id="9" name="Picture 8">
            <a:extLst>
              <a:ext uri="{FF2B5EF4-FFF2-40B4-BE49-F238E27FC236}">
                <a16:creationId xmlns:a16="http://schemas.microsoft.com/office/drawing/2014/main" id="{3208E08D-D8E2-C441-A6A9-A1B9B32C13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51260" y="5847059"/>
            <a:ext cx="3088481" cy="1000125"/>
          </a:xfrm>
          <a:prstGeom prst="rect">
            <a:avLst/>
          </a:prstGeom>
        </p:spPr>
      </p:pic>
    </p:spTree>
    <p:extLst>
      <p:ext uri="{BB962C8B-B14F-4D97-AF65-F5344CB8AC3E}">
        <p14:creationId xmlns:p14="http://schemas.microsoft.com/office/powerpoint/2010/main" val="3520086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8828-B35B-064E-9326-8CCB6129C649}"/>
              </a:ext>
            </a:extLst>
          </p:cNvPr>
          <p:cNvSpPr>
            <a:spLocks noGrp="1"/>
          </p:cNvSpPr>
          <p:nvPr>
            <p:ph type="title"/>
          </p:nvPr>
        </p:nvSpPr>
        <p:spPr>
          <a:xfrm>
            <a:off x="709184" y="1927754"/>
            <a:ext cx="8865623" cy="2027025"/>
          </a:xfrm>
        </p:spPr>
        <p:txBody>
          <a:bodyPr/>
          <a:lstStyle/>
          <a:p>
            <a:r>
              <a:rPr lang="en-IE" sz="2200" b="1" dirty="0"/>
              <a:t>Save the Date – 17</a:t>
            </a:r>
            <a:r>
              <a:rPr lang="en-IE" sz="2200" b="1" baseline="30000" dirty="0"/>
              <a:t>th</a:t>
            </a:r>
            <a:r>
              <a:rPr lang="en-IE" sz="2200" b="1" dirty="0"/>
              <a:t> May 2023</a:t>
            </a:r>
            <a:br>
              <a:rPr lang="en-IE" sz="2200" b="1" dirty="0"/>
            </a:br>
            <a:r>
              <a:rPr lang="en-IE" sz="2200" b="1" dirty="0"/>
              <a:t>Chanelle Mc Coy </a:t>
            </a:r>
            <a:br>
              <a:rPr lang="en-IE" sz="2200" b="1" dirty="0"/>
            </a:br>
            <a:r>
              <a:rPr lang="en-GB" sz="1800" b="0" i="0" dirty="0">
                <a:effectLst/>
                <a:latin typeface="-apple-system"/>
              </a:rPr>
              <a:t>Awarded the All Ireland Business Champion Award 2018 for outstanding achievements in business leadership; was an investor on Dragons’ Den; recently ranked “number 23 in the 50 incredible people shaping modern Ireland.”</a:t>
            </a:r>
            <a:r>
              <a:rPr lang="en-IE" sz="1800" dirty="0"/>
              <a:t/>
            </a:r>
            <a:br>
              <a:rPr lang="en-IE" sz="1800" dirty="0"/>
            </a:br>
            <a:r>
              <a:rPr lang="en-US" dirty="0"/>
              <a:t/>
            </a:r>
            <a:br>
              <a:rPr lang="en-US" dirty="0"/>
            </a:br>
            <a:endParaRPr lang="en-US" dirty="0"/>
          </a:p>
        </p:txBody>
      </p:sp>
      <p:pic>
        <p:nvPicPr>
          <p:cNvPr id="3" name="Picture 2">
            <a:extLst>
              <a:ext uri="{FF2B5EF4-FFF2-40B4-BE49-F238E27FC236}">
                <a16:creationId xmlns:a16="http://schemas.microsoft.com/office/drawing/2014/main" id="{64CC8F30-B4E1-2AC9-9B23-3AF59327B622}"/>
              </a:ext>
            </a:extLst>
          </p:cNvPr>
          <p:cNvPicPr>
            <a:picLocks noChangeAspect="1"/>
          </p:cNvPicPr>
          <p:nvPr/>
        </p:nvPicPr>
        <p:blipFill>
          <a:blip r:embed="rId2"/>
          <a:stretch>
            <a:fillRect/>
          </a:stretch>
        </p:blipFill>
        <p:spPr>
          <a:xfrm>
            <a:off x="3425190" y="2712720"/>
            <a:ext cx="3810000" cy="3810000"/>
          </a:xfrm>
          <a:prstGeom prst="rect">
            <a:avLst/>
          </a:prstGeom>
        </p:spPr>
      </p:pic>
    </p:spTree>
    <p:extLst>
      <p:ext uri="{BB962C8B-B14F-4D97-AF65-F5344CB8AC3E}">
        <p14:creationId xmlns:p14="http://schemas.microsoft.com/office/powerpoint/2010/main" val="821087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F0260C-43B8-45FE-9AC4-29C9F11E7A3A}"/>
              </a:ext>
            </a:extLst>
          </p:cNvPr>
          <p:cNvSpPr>
            <a:spLocks noGrp="1"/>
          </p:cNvSpPr>
          <p:nvPr>
            <p:ph type="title"/>
          </p:nvPr>
        </p:nvSpPr>
        <p:spPr>
          <a:xfrm>
            <a:off x="-19050" y="3229664"/>
            <a:ext cx="8865623" cy="797679"/>
          </a:xfrm>
        </p:spPr>
        <p:txBody>
          <a:bodyPr/>
          <a:lstStyle/>
          <a:p>
            <a:pPr algn="ctr"/>
            <a:r>
              <a:rPr lang="en-IE" dirty="0"/>
              <a:t/>
            </a:r>
            <a:br>
              <a:rPr lang="en-IE" dirty="0"/>
            </a:br>
            <a:r>
              <a:rPr lang="en-IE" dirty="0"/>
              <a:t/>
            </a:r>
            <a:br>
              <a:rPr lang="en-IE" dirty="0"/>
            </a:br>
            <a:r>
              <a:rPr lang="en-IE" dirty="0"/>
              <a:t>Stay Connected!</a:t>
            </a:r>
            <a:br>
              <a:rPr lang="en-IE" dirty="0"/>
            </a:br>
            <a:r>
              <a:rPr lang="en-IE" dirty="0"/>
              <a:t/>
            </a:r>
            <a:br>
              <a:rPr lang="en-IE" dirty="0"/>
            </a:br>
            <a:r>
              <a:rPr lang="en-IE" sz="2800" dirty="0">
                <a:hlinkClick r:id="rId3">
                  <a:extLst>
                    <a:ext uri="{A12FA001-AC4F-418D-AE19-62706E023703}">
                      <ahyp:hlinkClr xmlns:ahyp="http://schemas.microsoft.com/office/drawing/2018/hyperlinkcolor" xmlns="" val="tx"/>
                    </a:ext>
                  </a:extLst>
                </a:hlinkClick>
              </a:rPr>
              <a:t>To join the Sales Professionals Network email: </a:t>
            </a:r>
            <a:r>
              <a:rPr lang="en-IE" b="1" dirty="0">
                <a:hlinkClick r:id="rId3">
                  <a:extLst>
                    <a:ext uri="{A12FA001-AC4F-418D-AE19-62706E023703}">
                      <ahyp:hlinkClr xmlns:ahyp="http://schemas.microsoft.com/office/drawing/2018/hyperlinkcolor" xmlns="" val="tx"/>
                    </a:ext>
                  </a:extLst>
                </a:hlinkClick>
              </a:rPr>
              <a:t>westadmin@regionalskills.ie</a:t>
            </a:r>
            <a:endParaRPr lang="en-IE" b="1" dirty="0"/>
          </a:p>
        </p:txBody>
      </p:sp>
      <p:pic>
        <p:nvPicPr>
          <p:cNvPr id="9" name="Picture 8">
            <a:extLst>
              <a:ext uri="{FF2B5EF4-FFF2-40B4-BE49-F238E27FC236}">
                <a16:creationId xmlns:a16="http://schemas.microsoft.com/office/drawing/2014/main" id="{257322A2-A252-C34F-9066-2E8E2E13E0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857875"/>
            <a:ext cx="12192000" cy="1000125"/>
          </a:xfrm>
          <a:prstGeom prst="rect">
            <a:avLst/>
          </a:prstGeom>
        </p:spPr>
      </p:pic>
      <p:pic>
        <p:nvPicPr>
          <p:cNvPr id="6" name="Picture 5">
            <a:extLst>
              <a:ext uri="{FF2B5EF4-FFF2-40B4-BE49-F238E27FC236}">
                <a16:creationId xmlns:a16="http://schemas.microsoft.com/office/drawing/2014/main" id="{BB9BA89E-A886-774C-AA1E-1AFD6B066887}"/>
              </a:ext>
            </a:extLst>
          </p:cNvPr>
          <p:cNvPicPr>
            <a:picLocks noChangeAspect="1"/>
          </p:cNvPicPr>
          <p:nvPr/>
        </p:nvPicPr>
        <p:blipFill>
          <a:blip r:embed="rId5"/>
          <a:stretch>
            <a:fillRect/>
          </a:stretch>
        </p:blipFill>
        <p:spPr>
          <a:xfrm>
            <a:off x="8679387" y="1265207"/>
            <a:ext cx="2907776" cy="2947071"/>
          </a:xfrm>
          <a:prstGeom prst="rect">
            <a:avLst/>
          </a:prstGeom>
        </p:spPr>
      </p:pic>
    </p:spTree>
    <p:extLst>
      <p:ext uri="{BB962C8B-B14F-4D97-AF65-F5344CB8AC3E}">
        <p14:creationId xmlns:p14="http://schemas.microsoft.com/office/powerpoint/2010/main" val="32572747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3A114B-CAF8-402E-A898-DEE2C2022E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64E68BB1-DCF6-49AB-8FF1-7E68DCBCD1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A9B8539-604B-420E-BA1B-0A2E64CD7C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236CAA2-54C3-4136-B0CC-6837B14D81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1" name="Rectangle 20">
            <a:extLst>
              <a:ext uri="{FF2B5EF4-FFF2-40B4-BE49-F238E27FC236}">
                <a16:creationId xmlns:a16="http://schemas.microsoft.com/office/drawing/2014/main" id="{F73C5439-21D4-46F3-9CF4-FF1CE786FF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79C8828-B35B-064E-9326-8CCB6129C649}"/>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5400"/>
              <a:t/>
            </a:r>
            <a:br>
              <a:rPr lang="en-US" sz="5400"/>
            </a:br>
            <a:r>
              <a:rPr lang="en-US" sz="5400"/>
              <a:t/>
            </a:r>
            <a:br>
              <a:rPr lang="en-US" sz="5400"/>
            </a:br>
            <a:r>
              <a:rPr lang="en-US" sz="5400"/>
              <a:t/>
            </a:r>
            <a:br>
              <a:rPr lang="en-US" sz="5400"/>
            </a:br>
            <a:endParaRPr lang="en-US" sz="5400"/>
          </a:p>
        </p:txBody>
      </p:sp>
      <p:pic>
        <p:nvPicPr>
          <p:cNvPr id="6" name="Picture 5" descr="Text&#10;&#10;Description automatically generated">
            <a:extLst>
              <a:ext uri="{FF2B5EF4-FFF2-40B4-BE49-F238E27FC236}">
                <a16:creationId xmlns:a16="http://schemas.microsoft.com/office/drawing/2014/main" id="{FADB3434-C8C0-F779-F758-4E8EF2C8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482600"/>
            <a:ext cx="4541753" cy="5778499"/>
          </a:xfrm>
          <a:prstGeom prst="roundRect">
            <a:avLst>
              <a:gd name="adj" fmla="val 1329"/>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2983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E8704-D599-4E1F-9C73-39CFDF0C3531}"/>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fontScale="77500" lnSpcReduction="20000"/>
          </a:bodyPr>
          <a:lstStyle/>
          <a:p>
            <a:pPr marR="0" lvl="0" indent="0" fontAlgn="auto">
              <a:spcBef>
                <a:spcPts val="0"/>
              </a:spcBef>
              <a:spcAft>
                <a:spcPts val="600"/>
              </a:spcAft>
              <a:buClrTx/>
              <a:buSzTx/>
              <a:buFontTx/>
              <a:buNone/>
              <a:tabLst/>
              <a:defRPr/>
            </a:pPr>
            <a:r>
              <a:rPr kumimoji="0" lang="en-US" b="0" i="0" u="none" strike="noStrike" cap="none" spc="0" normalizeH="0" baseline="0" noProof="0">
                <a:ln>
                  <a:noFill/>
                </a:ln>
                <a:effectLst/>
                <a:uLnTx/>
                <a:uFillTx/>
              </a:rPr>
              <a:t> Slide </a:t>
            </a:r>
            <a:fld id="{60AA00AC-54B1-41EC-8B56-C2BD977D85D6}"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a:ln>
                <a:noFill/>
              </a:ln>
              <a:effectLst/>
              <a:uLnTx/>
              <a:uFillTx/>
            </a:endParaRPr>
          </a:p>
        </p:txBody>
      </p:sp>
      <p:sp>
        <p:nvSpPr>
          <p:cNvPr id="6" name="Content Placeholder 2">
            <a:extLst>
              <a:ext uri="{FF2B5EF4-FFF2-40B4-BE49-F238E27FC236}">
                <a16:creationId xmlns:a16="http://schemas.microsoft.com/office/drawing/2014/main" id="{EE3C1748-BE82-483A-B87C-553A03362440}"/>
              </a:ext>
            </a:extLst>
          </p:cNvPr>
          <p:cNvSpPr txBox="1">
            <a:spLocks/>
          </p:cNvSpPr>
          <p:nvPr/>
        </p:nvSpPr>
        <p:spPr>
          <a:xfrm>
            <a:off x="980813" y="1548788"/>
            <a:ext cx="8834306" cy="4098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dirty="0">
              <a:latin typeface="Source Sans Pro" panose="020B0503030403020204" pitchFamily="34" charset="0"/>
              <a:ea typeface="Source Sans Pro" panose="020B0503030403020204" pitchFamily="34" charset="0"/>
            </a:endParaRPr>
          </a:p>
        </p:txBody>
      </p:sp>
      <p:sp>
        <p:nvSpPr>
          <p:cNvPr id="4" name="Title 1">
            <a:extLst>
              <a:ext uri="{FF2B5EF4-FFF2-40B4-BE49-F238E27FC236}">
                <a16:creationId xmlns:a16="http://schemas.microsoft.com/office/drawing/2014/main" id="{1DED10E5-C850-45C4-841B-39A313F539E8}"/>
              </a:ext>
            </a:extLst>
          </p:cNvPr>
          <p:cNvSpPr txBox="1">
            <a:spLocks/>
          </p:cNvSpPr>
          <p:nvPr/>
        </p:nvSpPr>
        <p:spPr>
          <a:xfrm>
            <a:off x="635000" y="640823"/>
            <a:ext cx="3418659" cy="5583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dirty="0">
                <a:solidFill>
                  <a:schemeClr val="tx1"/>
                </a:solidFill>
                <a:latin typeface="+mj-lt"/>
                <a:ea typeface="+mj-ea"/>
                <a:cs typeface="+mj-cs"/>
              </a:rPr>
              <a:t>Simple Sales</a:t>
            </a:r>
          </a:p>
        </p:txBody>
      </p:sp>
      <p:graphicFrame>
        <p:nvGraphicFramePr>
          <p:cNvPr id="5" name="Diagram 4">
            <a:extLst>
              <a:ext uri="{FF2B5EF4-FFF2-40B4-BE49-F238E27FC236}">
                <a16:creationId xmlns:a16="http://schemas.microsoft.com/office/drawing/2014/main" id="{66108285-2889-F0DC-EC39-2396E5B23FAB}"/>
              </a:ext>
            </a:extLst>
          </p:cNvPr>
          <p:cNvGraphicFramePr/>
          <p:nvPr/>
        </p:nvGraphicFramePr>
        <p:xfrm>
          <a:off x="4807670" y="923827"/>
          <a:ext cx="6740859" cy="5109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101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E8704-D599-4E1F-9C73-39CFDF0C3531}"/>
              </a:ext>
            </a:extLst>
          </p:cNvPr>
          <p:cNvSpPr>
            <a:spLocks noGrp="1"/>
          </p:cNvSpPr>
          <p:nvPr>
            <p:ph type="sldNum" sz="quarter" idx="4294967295"/>
          </p:nvPr>
        </p:nvSpPr>
        <p:spPr>
          <a:xfrm>
            <a:off x="8218714" y="6356350"/>
            <a:ext cx="166240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tint val="75000"/>
                  </a:prstClr>
                </a:solidFill>
                <a:effectLst/>
                <a:uLnTx/>
                <a:uFillTx/>
                <a:ea typeface="Source Sans Pro" panose="020B0503030403020204" pitchFamily="34" charset="0"/>
              </a:rPr>
              <a:t> Slide </a:t>
            </a:r>
            <a:fld id="{60AA00AC-54B1-41EC-8B56-C2BD977D85D6}" type="slidenum">
              <a:rPr kumimoji="0" lang="en-GB" b="0" i="0" u="none" strike="noStrike" kern="1200" cap="none" spc="0" normalizeH="0" baseline="0" noProof="0" smtClean="0">
                <a:ln>
                  <a:noFill/>
                </a:ln>
                <a:solidFill>
                  <a:prstClr val="black">
                    <a:tint val="75000"/>
                  </a:prstClr>
                </a:solidFill>
                <a:effectLst/>
                <a:uLnTx/>
                <a:uFillTx/>
                <a:ea typeface="Source Sans Pro" panose="020B05030304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b="0" i="0" u="none" strike="noStrike" kern="1200" cap="none" spc="0" normalizeH="0" baseline="0" noProof="0" dirty="0">
              <a:ln>
                <a:noFill/>
              </a:ln>
              <a:solidFill>
                <a:prstClr val="black">
                  <a:tint val="75000"/>
                </a:prstClr>
              </a:solidFill>
              <a:effectLst/>
              <a:uLnTx/>
              <a:uFillTx/>
              <a:ea typeface="Source Sans Pro" panose="020B0503030403020204" pitchFamily="34" charset="0"/>
            </a:endParaRPr>
          </a:p>
        </p:txBody>
      </p:sp>
      <p:sp>
        <p:nvSpPr>
          <p:cNvPr id="4" name="Title 1">
            <a:extLst>
              <a:ext uri="{FF2B5EF4-FFF2-40B4-BE49-F238E27FC236}">
                <a16:creationId xmlns:a16="http://schemas.microsoft.com/office/drawing/2014/main" id="{1DED10E5-C850-45C4-841B-39A313F539E8}"/>
              </a:ext>
            </a:extLst>
          </p:cNvPr>
          <p:cNvSpPr txBox="1">
            <a:spLocks/>
          </p:cNvSpPr>
          <p:nvPr/>
        </p:nvSpPr>
        <p:spPr>
          <a:xfrm>
            <a:off x="875524" y="365126"/>
            <a:ext cx="9005594" cy="6514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Source Sans Pro" panose="020B0503030403020204" pitchFamily="34" charset="0"/>
                <a:ea typeface="Source Sans Pro" panose="020B0503030403020204" pitchFamily="34" charset="0"/>
              </a:rPr>
              <a:t>Daily Habits</a:t>
            </a:r>
            <a:endParaRPr lang="en-GB" sz="900" dirty="0"/>
          </a:p>
        </p:txBody>
      </p:sp>
      <p:sp>
        <p:nvSpPr>
          <p:cNvPr id="6" name="Content Placeholder 2">
            <a:extLst>
              <a:ext uri="{FF2B5EF4-FFF2-40B4-BE49-F238E27FC236}">
                <a16:creationId xmlns:a16="http://schemas.microsoft.com/office/drawing/2014/main" id="{EE3C1748-BE82-483A-B87C-553A03362440}"/>
              </a:ext>
            </a:extLst>
          </p:cNvPr>
          <p:cNvSpPr txBox="1">
            <a:spLocks/>
          </p:cNvSpPr>
          <p:nvPr/>
        </p:nvSpPr>
        <p:spPr>
          <a:xfrm>
            <a:off x="980813" y="1548788"/>
            <a:ext cx="8834306" cy="4098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GB" sz="2400" dirty="0">
              <a:latin typeface="Source Sans Pro" panose="020B0503030403020204" pitchFamily="34" charset="0"/>
              <a:ea typeface="Source Sans Pro" panose="020B0503030403020204" pitchFamily="34" charset="0"/>
            </a:endParaRPr>
          </a:p>
        </p:txBody>
      </p:sp>
      <p:graphicFrame>
        <p:nvGraphicFramePr>
          <p:cNvPr id="5" name="Content Placeholder 3">
            <a:extLst>
              <a:ext uri="{FF2B5EF4-FFF2-40B4-BE49-F238E27FC236}">
                <a16:creationId xmlns:a16="http://schemas.microsoft.com/office/drawing/2014/main" id="{863B6C38-576E-62DC-3B20-C0AB4BA347B5}"/>
              </a:ext>
            </a:extLst>
          </p:cNvPr>
          <p:cNvGraphicFramePr>
            <a:graphicFrameLocks/>
          </p:cNvGraphicFramePr>
          <p:nvPr/>
        </p:nvGraphicFramePr>
        <p:xfrm>
          <a:off x="4353717" y="1444457"/>
          <a:ext cx="6122503" cy="3676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Image result for habit creation">
            <a:extLst>
              <a:ext uri="{FF2B5EF4-FFF2-40B4-BE49-F238E27FC236}">
                <a16:creationId xmlns:a16="http://schemas.microsoft.com/office/drawing/2014/main" id="{E44F924F-AA92-4F36-1A6C-67E48A47B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2403" y="2097100"/>
            <a:ext cx="3140765" cy="17889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4BCE97-2D8E-E6EC-597C-242738F8D5EC}"/>
              </a:ext>
            </a:extLst>
          </p:cNvPr>
          <p:cNvSpPr txBox="1"/>
          <p:nvPr/>
        </p:nvSpPr>
        <p:spPr>
          <a:xfrm>
            <a:off x="470860" y="1584408"/>
            <a:ext cx="5204076" cy="3139321"/>
          </a:xfrm>
          <a:prstGeom prst="rect">
            <a:avLst/>
          </a:prstGeom>
          <a:noFill/>
        </p:spPr>
        <p:txBody>
          <a:bodyPr wrap="square">
            <a:spAutoFit/>
          </a:bodyPr>
          <a:lstStyle/>
          <a:p>
            <a:r>
              <a:rPr lang="en-IE" b="1" dirty="0">
                <a:latin typeface="Source Sans Pro" panose="020B0503030403020204" pitchFamily="34" charset="0"/>
                <a:ea typeface="Source Sans Pro" panose="020B0503030403020204" pitchFamily="34" charset="0"/>
              </a:rPr>
              <a:t>Doing the same good thing, every day</a:t>
            </a:r>
          </a:p>
          <a:p>
            <a:endParaRPr lang="en-IE"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Lead generation – cold calls/phone calls/follow ups</a:t>
            </a:r>
          </a:p>
          <a:p>
            <a:endParaRPr lang="en-IE"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Presenting – showing, not telling</a:t>
            </a:r>
          </a:p>
          <a:p>
            <a:endParaRPr lang="en-IE"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Closing – Controlling the next stage</a:t>
            </a:r>
          </a:p>
          <a:p>
            <a:endParaRPr lang="en-IE"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Understand </a:t>
            </a:r>
            <a:r>
              <a:rPr lang="en-IE" u="sng" dirty="0">
                <a:latin typeface="Source Sans Pro" panose="020B0503030403020204" pitchFamily="34" charset="0"/>
                <a:ea typeface="Source Sans Pro" panose="020B0503030403020204" pitchFamily="34" charset="0"/>
              </a:rPr>
              <a:t>my own </a:t>
            </a:r>
            <a:r>
              <a:rPr lang="en-IE" dirty="0">
                <a:latin typeface="Source Sans Pro" panose="020B0503030403020204" pitchFamily="34" charset="0"/>
                <a:ea typeface="Source Sans Pro" panose="020B0503030403020204" pitchFamily="34" charset="0"/>
              </a:rPr>
              <a:t>Law Of Averages</a:t>
            </a:r>
          </a:p>
          <a:p>
            <a:endParaRPr lang="en-IE"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Recognise Rewards!</a:t>
            </a:r>
          </a:p>
        </p:txBody>
      </p:sp>
    </p:spTree>
    <p:extLst>
      <p:ext uri="{BB962C8B-B14F-4D97-AF65-F5344CB8AC3E}">
        <p14:creationId xmlns:p14="http://schemas.microsoft.com/office/powerpoint/2010/main" val="33707968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CB62C29D99334B90768ED9593D90AF" ma:contentTypeVersion="15" ma:contentTypeDescription="Create a new document." ma:contentTypeScope="" ma:versionID="656127a6a04c518cd2bfd4c35863991f">
  <xsd:schema xmlns:xsd="http://www.w3.org/2001/XMLSchema" xmlns:xs="http://www.w3.org/2001/XMLSchema" xmlns:p="http://schemas.microsoft.com/office/2006/metadata/properties" xmlns:ns3="efc63913-7369-4223-826b-42420511dc8e" xmlns:ns4="79e40c4f-da9b-407c-8453-41cdfff20b05" targetNamespace="http://schemas.microsoft.com/office/2006/metadata/properties" ma:root="true" ma:fieldsID="b6fa2132df8e1335a046c8f1e85d90ac" ns3:_="" ns4:_="">
    <xsd:import namespace="efc63913-7369-4223-826b-42420511dc8e"/>
    <xsd:import namespace="79e40c4f-da9b-407c-8453-41cdfff20b0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63913-7369-4223-826b-42420511dc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e40c4f-da9b-407c-8453-41cdfff20b0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fc63913-7369-4223-826b-42420511dc8e" xsi:nil="true"/>
  </documentManagement>
</p:properties>
</file>

<file path=customXml/itemProps1.xml><?xml version="1.0" encoding="utf-8"?>
<ds:datastoreItem xmlns:ds="http://schemas.openxmlformats.org/officeDocument/2006/customXml" ds:itemID="{4DAC0AA6-3091-4147-AA1A-4353E650F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63913-7369-4223-826b-42420511dc8e"/>
    <ds:schemaRef ds:uri="79e40c4f-da9b-407c-8453-41cdfff20b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D9B885-527E-43C7-836A-649EFBB53424}">
  <ds:schemaRefs>
    <ds:schemaRef ds:uri="http://schemas.microsoft.com/sharepoint/v3/contenttype/forms"/>
  </ds:schemaRefs>
</ds:datastoreItem>
</file>

<file path=customXml/itemProps3.xml><?xml version="1.0" encoding="utf-8"?>
<ds:datastoreItem xmlns:ds="http://schemas.openxmlformats.org/officeDocument/2006/customXml" ds:itemID="{DD741FF1-FB91-4610-BA3D-2AEFB51DAAD7}">
  <ds:schemaRefs>
    <ds:schemaRef ds:uri="http://schemas.microsoft.com/office/2006/documentManagement/types"/>
    <ds:schemaRef ds:uri="http://purl.org/dc/terms/"/>
    <ds:schemaRef ds:uri="http://schemas.openxmlformats.org/package/2006/metadata/core-properties"/>
    <ds:schemaRef ds:uri="79e40c4f-da9b-407c-8453-41cdfff20b05"/>
    <ds:schemaRef ds:uri="http://purl.org/dc/dcmitype/"/>
    <ds:schemaRef ds:uri="http://schemas.microsoft.com/office/infopath/2007/PartnerControls"/>
    <ds:schemaRef ds:uri="http://purl.org/dc/elements/1.1/"/>
    <ds:schemaRef ds:uri="http://schemas.microsoft.com/office/2006/metadata/properties"/>
    <ds:schemaRef ds:uri="efc63913-7369-4223-826b-42420511dc8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3158</TotalTime>
  <Words>1669</Words>
  <Application>Microsoft Office PowerPoint</Application>
  <PresentationFormat>Widescreen</PresentationFormat>
  <Paragraphs>333</Paragraphs>
  <Slides>73</Slides>
  <Notes>13</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73</vt:i4>
      </vt:variant>
    </vt:vector>
  </HeadingPairs>
  <TitlesOfParts>
    <vt:vector size="90" baseType="lpstr">
      <vt:lpstr>ＭＳ Ｐゴシック</vt:lpstr>
      <vt:lpstr>-apple-system</vt:lpstr>
      <vt:lpstr>Arial</vt:lpstr>
      <vt:lpstr>Arial Black</vt:lpstr>
      <vt:lpstr>Arial Narrow</vt:lpstr>
      <vt:lpstr>Calibri</vt:lpstr>
      <vt:lpstr>Calibri Light</vt:lpstr>
      <vt:lpstr>Century Gothic</vt:lpstr>
      <vt:lpstr>Constantia</vt:lpstr>
      <vt:lpstr>Source Sans Pro</vt:lpstr>
      <vt:lpstr>Symbol</vt:lpstr>
      <vt:lpstr>Times New Roman</vt:lpstr>
      <vt:lpstr>Uni Neue</vt:lpstr>
      <vt:lpstr>Verdana</vt:lpstr>
      <vt:lpstr>Wingdings</vt:lpstr>
      <vt:lpstr>Wingdings 3</vt:lpstr>
      <vt:lpstr>Ion Boardroom</vt:lpstr>
      <vt:lpstr>Regional Skills </vt:lpstr>
      <vt:lpstr>Sales Professionals Network</vt:lpstr>
      <vt:lpstr>Emma Butler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Skills West</vt:lpstr>
      <vt:lpstr>Q &amp; A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Direct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Galway Executive Skillnet</vt:lpstr>
      <vt:lpstr>Q &amp; A Session </vt:lpstr>
      <vt:lpstr>Moving the needle in Sales</vt:lpstr>
      <vt:lpstr>Bobby Kerr</vt:lpstr>
      <vt:lpstr>Cliffs of Moher</vt:lpstr>
      <vt:lpstr>Great Lighthouse of Ireland</vt:lpstr>
      <vt:lpstr>Dropchef &amp; Bread 41</vt:lpstr>
      <vt:lpstr>All the Dragons</vt:lpstr>
      <vt:lpstr>Broadcaster 2010 – to date</vt:lpstr>
      <vt:lpstr>Key Facts: Perk / Insomnia 1998-2018 Ireland’s leading coffee company</vt:lpstr>
      <vt:lpstr>Consistency &amp; Personalisation: Know Your Customer</vt:lpstr>
      <vt:lpstr>Front Line Staff: Know Your Product </vt:lpstr>
      <vt:lpstr>Branding </vt:lpstr>
      <vt:lpstr>Reminder: Winning in Tough Times (2008 slide) </vt:lpstr>
      <vt:lpstr>Moving The Needle in Sales  </vt:lpstr>
      <vt:lpstr>The Best Marketing is FREE</vt:lpstr>
      <vt:lpstr>The Best Marketing is FREE</vt:lpstr>
      <vt:lpstr>Get Creative- Lead from the front</vt:lpstr>
      <vt:lpstr>Your Health is Your Wealth</vt:lpstr>
      <vt:lpstr>Link Between Business Health and Personal Health</vt:lpstr>
      <vt:lpstr>Bobby’s Top 10 Life Tips Reasons to be cheerful…</vt:lpstr>
      <vt:lpstr>Questions?</vt:lpstr>
      <vt:lpstr>Thanks to our Sponsors !  </vt:lpstr>
      <vt:lpstr>Save the Date – 17th May 2023 Chanelle Mc Coy  Awarded the All Ireland Business Champion Award 2018 for outstanding achievements in business leadership; was an investor on Dragons’ Den; recently ranked “number 23 in the 50 incredible people shaping modern Ireland.”  </vt:lpstr>
      <vt:lpstr>  Stay Connected!  To join the Sales Professionals Network email: westadmin@regionalskills.ie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North West Regional Skills Forum</dc:title>
  <dc:creator>Hilary McPartland</dc:creator>
  <cp:lastModifiedBy>Rivera, Diana</cp:lastModifiedBy>
  <cp:revision>261</cp:revision>
  <dcterms:created xsi:type="dcterms:W3CDTF">2020-11-25T15:16:31Z</dcterms:created>
  <dcterms:modified xsi:type="dcterms:W3CDTF">2023-03-01T12:20:03Z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0x01010040CB62C29D99334B90768ED9593D90AF</vt:lpwstr>
  </property>
</Properties>
</file>