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1"/>
  </p:notesMasterIdLst>
  <p:sldIdLst>
    <p:sldId id="331" r:id="rId3"/>
    <p:sldId id="332" r:id="rId4"/>
    <p:sldId id="329" r:id="rId5"/>
    <p:sldId id="330" r:id="rId6"/>
    <p:sldId id="344" r:id="rId7"/>
    <p:sldId id="256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5" r:id="rId2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>
      <p:cViewPr varScale="1">
        <p:scale>
          <a:sx n="54" d="100"/>
          <a:sy n="54" d="100"/>
        </p:scale>
        <p:origin x="304" y="5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7409B-2BF0-734E-BB90-1123E01FCEA3}" type="datetimeFigureOut">
              <a:rPr lang="en-US" smtClean="0"/>
              <a:t>7/22/20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8BF41-B484-B24B-B9E4-8C973D5C4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4F9F7-D145-48F3-9501-3FA59E73526E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654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4F9F7-D145-48F3-9501-3FA59E73526E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548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53369" y="3871998"/>
            <a:ext cx="15197361" cy="1433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0" i="0">
                <a:solidFill>
                  <a:srgbClr val="42424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9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6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43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48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3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D3E2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59944" y="130362"/>
            <a:ext cx="4784126" cy="1450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1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FF86-6CF9-4D8E-B306-1CAE62C09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4265593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9CC66-E214-452E-ABD9-C94BB49C2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5C39A-323D-453B-9305-0EE9EF3E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FED5263-FBD0-4CA7-AFEF-A7BF1D2B97BE}" type="datetimeFigureOut">
              <a:rPr lang="en-IE" smtClean="0"/>
              <a:t>22/07/2020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40104-87BB-466B-BD1B-D232679D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FE706-D9AB-4C08-8A66-2250684E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59D9DBB6-B91D-4CB2-B0C1-2A228D99E5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234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1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6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0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58215" y="1620758"/>
            <a:ext cx="2187668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2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tiff"/><Relationship Id="rId12" Type="http://schemas.openxmlformats.org/officeDocument/2006/relationships/image" Target="../media/image2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11" Type="http://schemas.openxmlformats.org/officeDocument/2006/relationships/image" Target="../media/image21.tiff"/><Relationship Id="rId5" Type="http://schemas.openxmlformats.org/officeDocument/2006/relationships/image" Target="../media/image15.tiff"/><Relationship Id="rId15" Type="http://schemas.openxmlformats.org/officeDocument/2006/relationships/image" Target="../media/image25.tiff"/><Relationship Id="rId10" Type="http://schemas.openxmlformats.org/officeDocument/2006/relationships/image" Target="../media/image20.tiff"/><Relationship Id="rId4" Type="http://schemas.openxmlformats.org/officeDocument/2006/relationships/image" Target="../media/image14.png"/><Relationship Id="rId9" Type="http://schemas.openxmlformats.org/officeDocument/2006/relationships/image" Target="../media/image19.tiff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81B924-F9A3-2048-A050-12823E6E52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650" y="1311275"/>
            <a:ext cx="16523057" cy="86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3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562B-9C18-45BC-A567-CBC33922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On-Farm Food 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4E959-A241-4924-B40E-69FB3A1215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150781" tIns="75390" rIns="150781" bIns="7539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Personas:</a:t>
            </a:r>
            <a:endParaRPr lang="en-US" dirty="0">
              <a:cs typeface="Calibri"/>
            </a:endParaRPr>
          </a:p>
          <a:p>
            <a:pPr marL="753923" indent="-753923"/>
            <a:r>
              <a:rPr lang="en-US">
                <a:cs typeface="Calibri"/>
              </a:rPr>
              <a:t>Overseas </a:t>
            </a:r>
            <a:r>
              <a:rPr lang="en-US" err="1">
                <a:cs typeface="Calibri"/>
              </a:rPr>
              <a:t>travellers</a:t>
            </a:r>
            <a:r>
              <a:rPr lang="en-US">
                <a:cs typeface="Calibri"/>
              </a:rPr>
              <a:t> to Ireland</a:t>
            </a:r>
          </a:p>
          <a:p>
            <a:pPr marL="753923" indent="-753923"/>
            <a:r>
              <a:rPr lang="en-US">
                <a:cs typeface="Calibri"/>
              </a:rPr>
              <a:t>Domestic holidaymakers</a:t>
            </a:r>
            <a:endParaRPr lang="en-US"/>
          </a:p>
          <a:p>
            <a:pPr marL="753923" indent="-753923"/>
            <a:r>
              <a:rPr lang="en-US">
                <a:cs typeface="Calibri"/>
              </a:rPr>
              <a:t>Chefs</a:t>
            </a:r>
          </a:p>
          <a:p>
            <a:pPr marL="753923" indent="-753923"/>
            <a:r>
              <a:rPr lang="en-US">
                <a:cs typeface="Calibri"/>
              </a:rPr>
              <a:t>Culinary Arts Students</a:t>
            </a:r>
            <a:endParaRPr lang="en-US"/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F810F-87BE-460F-BEA1-C8A1491003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150781" tIns="75390" rIns="150781" bIns="7539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Pain Points:</a:t>
            </a:r>
            <a:endParaRPr lang="en-US" dirty="0">
              <a:cs typeface="Calibri"/>
            </a:endParaRPr>
          </a:p>
          <a:p>
            <a:pPr marL="753923" indent="-753923"/>
            <a:r>
              <a:rPr lang="en-US">
                <a:cs typeface="Calibri"/>
              </a:rPr>
              <a:t>Authentic experiences</a:t>
            </a:r>
            <a:endParaRPr lang="en-US" dirty="0">
              <a:cs typeface="Calibri"/>
            </a:endParaRPr>
          </a:p>
          <a:p>
            <a:pPr marL="753923" indent="-753923"/>
            <a:r>
              <a:rPr lang="en-US">
                <a:cs typeface="Calibri"/>
              </a:rPr>
              <a:t>Fresh air &amp; nature</a:t>
            </a:r>
            <a:endParaRPr lang="en-US" dirty="0">
              <a:cs typeface="Calibri"/>
            </a:endParaRPr>
          </a:p>
          <a:p>
            <a:pPr marL="753923" indent="-753923"/>
            <a:r>
              <a:rPr lang="en-US">
                <a:cs typeface="Calibri"/>
              </a:rPr>
              <a:t>Wellbeing of producers</a:t>
            </a:r>
            <a:endParaRPr lang="en-US" dirty="0">
              <a:cs typeface="Calibri"/>
            </a:endParaRPr>
          </a:p>
          <a:p>
            <a:pPr marL="753923" indent="-753923"/>
            <a:r>
              <a:rPr lang="en-US">
                <a:cs typeface="Calibri"/>
              </a:rPr>
              <a:t>Wellbeing of self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8" name="Picture 8" descr="A group of people in a forest&#10;&#10;Description automatically generated">
            <a:extLst>
              <a:ext uri="{FF2B5EF4-FFF2-40B4-BE49-F238E27FC236}">
                <a16:creationId xmlns:a16="http://schemas.microsoft.com/office/drawing/2014/main" id="{2DC88198-4F14-4CD7-8EFF-E41E4AD958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9269" y="7892679"/>
            <a:ext cx="4523423" cy="3015615"/>
          </a:xfrm>
          <a:prstGeom prst="rect">
            <a:avLst/>
          </a:prstGeom>
        </p:spPr>
      </p:pic>
      <p:pic>
        <p:nvPicPr>
          <p:cNvPr id="9" name="Picture 9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D18BA7AE-8DCF-4D17-A24D-A0F57E86C2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70" y="7891197"/>
            <a:ext cx="5163528" cy="2900040"/>
          </a:xfrm>
          <a:prstGeom prst="rect">
            <a:avLst/>
          </a:prstGeom>
        </p:spPr>
      </p:pic>
      <p:pic>
        <p:nvPicPr>
          <p:cNvPr id="10" name="Picture 10" descr="A picture containing table, sitting, flower, food&#10;&#10;Description automatically generated">
            <a:extLst>
              <a:ext uri="{FF2B5EF4-FFF2-40B4-BE49-F238E27FC236}">
                <a16:creationId xmlns:a16="http://schemas.microsoft.com/office/drawing/2014/main" id="{DF349EA1-04CC-4B83-BC0F-48009A0296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800" y="7891198"/>
            <a:ext cx="5163528" cy="29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7"/>
            <a:ext cx="20104100" cy="1130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7641" y="397"/>
            <a:ext cx="16428819" cy="11308556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9577" y="397"/>
            <a:ext cx="16404946" cy="11308556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4E91B-571C-4FAC-9017-32324313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017" y="3297679"/>
            <a:ext cx="15078075" cy="4557767"/>
          </a:xfrm>
        </p:spPr>
        <p:txBody>
          <a:bodyPr vert="horz" lIns="150781" tIns="75390" rIns="150781" bIns="75390" rtlCol="0" anchor="ctr">
            <a:normAutofit/>
          </a:bodyPr>
          <a:lstStyle/>
          <a:p>
            <a:pPr algn="ctr"/>
            <a:r>
              <a:rPr lang="en-US" sz="11873"/>
              <a:t>Covid-19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751" y="9110539"/>
            <a:ext cx="7840599" cy="452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758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F5C6-CEDE-46B3-BFB3-B78898E2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cs typeface="Calibri Light"/>
              </a:rPr>
              <a:t>Solution: Set Up Farmer's Market Store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with Digital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198E-1736-468F-9418-210B1692B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50781" tIns="75390" rIns="150781" bIns="7539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E-Commerce:</a:t>
            </a:r>
          </a:p>
          <a:p>
            <a:pPr marL="753923" indent="-753923"/>
            <a:r>
              <a:rPr lang="en-US" dirty="0">
                <a:cs typeface="Calibri"/>
              </a:rPr>
              <a:t>Set up Shopify &amp; </a:t>
            </a:r>
            <a:r>
              <a:rPr lang="en-US">
                <a:cs typeface="Calibri"/>
              </a:rPr>
              <a:t>PayPal</a:t>
            </a:r>
            <a:r>
              <a:rPr lang="en-US" dirty="0">
                <a:cs typeface="Calibri"/>
              </a:rPr>
              <a:t> Accounts</a:t>
            </a:r>
          </a:p>
          <a:p>
            <a:pPr marL="753923" indent="-753923"/>
            <a:r>
              <a:rPr lang="en-US" dirty="0">
                <a:cs typeface="Calibri"/>
              </a:rPr>
              <a:t>Integrated into existing website</a:t>
            </a:r>
          </a:p>
          <a:p>
            <a:pPr marL="753923" indent="-753923"/>
            <a:endParaRPr lang="en-US" dirty="0">
              <a:cs typeface="Calibri"/>
            </a:endParaRPr>
          </a:p>
          <a:p>
            <a:pPr marL="753923" indent="-753923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2B22B3-98D4-4869-A0E6-76A5DE603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57" y="6309008"/>
            <a:ext cx="3565336" cy="2010410"/>
          </a:xfrm>
          <a:prstGeom prst="rect">
            <a:avLst/>
          </a:prstGeom>
        </p:spPr>
      </p:pic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9E15F-456B-4A9F-9E26-8C77188E6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51" y="6253148"/>
            <a:ext cx="3262174" cy="2145839"/>
          </a:xfrm>
          <a:prstGeom prst="rect">
            <a:avLst/>
          </a:prstGeom>
        </p:spPr>
      </p:pic>
      <p:pic>
        <p:nvPicPr>
          <p:cNvPr id="7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D2B0D0B-ABE8-4344-B0AF-2372E0C16C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1658" y="6394718"/>
            <a:ext cx="6870482" cy="3237736"/>
          </a:xfrm>
          <a:prstGeom prst="rect">
            <a:avLst/>
          </a:prstGeom>
        </p:spPr>
      </p:pic>
      <p:pic>
        <p:nvPicPr>
          <p:cNvPr id="8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AD033D-E311-463C-B6D4-52BF9CB501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1657" y="2922605"/>
            <a:ext cx="6870481" cy="4112805"/>
          </a:xfrm>
          <a:prstGeom prst="rect">
            <a:avLst/>
          </a:prstGeom>
        </p:spPr>
      </p:pic>
      <p:pic>
        <p:nvPicPr>
          <p:cNvPr id="9" name="Picture 9" descr="A picture containing room, plate&#10;&#10;Description automatically generated">
            <a:extLst>
              <a:ext uri="{FF2B5EF4-FFF2-40B4-BE49-F238E27FC236}">
                <a16:creationId xmlns:a16="http://schemas.microsoft.com/office/drawing/2014/main" id="{F9D49EF5-CB16-414C-B1C6-6EB140E972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772" y="5905977"/>
            <a:ext cx="2816472" cy="28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562B-9C18-45BC-A567-CBC33922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Online Farmer's Market Store – Customers: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4E959-A241-4924-B40E-69FB3A1215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150781" tIns="75390" rIns="150781" bIns="7539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Motivations:</a:t>
            </a:r>
            <a:endParaRPr lang="en-US">
              <a:cs typeface="Calibri" panose="020F0502020204030204"/>
            </a:endParaRPr>
          </a:p>
          <a:p>
            <a:r>
              <a:rPr lang="en-US" dirty="0">
                <a:cs typeface="Calibri"/>
              </a:rPr>
              <a:t>Local to the region, want to support small business</a:t>
            </a:r>
          </a:p>
          <a:p>
            <a:r>
              <a:rPr lang="en-US" dirty="0">
                <a:cs typeface="Calibri"/>
              </a:rPr>
              <a:t>Missing visiting Farmer's Markets</a:t>
            </a:r>
          </a:p>
          <a:p>
            <a:r>
              <a:rPr lang="en-US" dirty="0">
                <a:cs typeface="Calibri"/>
              </a:rPr>
              <a:t>Looking for thoughtful gifts delivered to friends &amp; family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F810F-87BE-460F-BEA1-C8A1491003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150781" tIns="75390" rIns="150781" bIns="7539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How to Reach Them:</a:t>
            </a:r>
          </a:p>
          <a:p>
            <a:r>
              <a:rPr lang="en-US" dirty="0">
                <a:cs typeface="Calibri"/>
              </a:rPr>
              <a:t>Social Media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Traditional Print Media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A plate of food on a table&#10;&#10;Description automatically generated">
            <a:extLst>
              <a:ext uri="{FF2B5EF4-FFF2-40B4-BE49-F238E27FC236}">
                <a16:creationId xmlns:a16="http://schemas.microsoft.com/office/drawing/2014/main" id="{CE79BFBF-1CEA-4346-841C-BBBDA042ED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2531" y="7301171"/>
            <a:ext cx="4523423" cy="3392567"/>
          </a:xfrm>
          <a:prstGeom prst="rect">
            <a:avLst/>
          </a:prstGeom>
        </p:spPr>
      </p:pic>
      <p:pic>
        <p:nvPicPr>
          <p:cNvPr id="6" name="Picture 6" descr="A picture containing box, bottle, food, sitting&#10;&#10;Description automatically generated">
            <a:extLst>
              <a:ext uri="{FF2B5EF4-FFF2-40B4-BE49-F238E27FC236}">
                <a16:creationId xmlns:a16="http://schemas.microsoft.com/office/drawing/2014/main" id="{69FA64DD-DCF2-4B72-9712-EFDCA1613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630" y="7299987"/>
            <a:ext cx="4973867" cy="33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61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7"/>
            <a:ext cx="20104100" cy="1130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397"/>
            <a:ext cx="10052053" cy="11308556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7"/>
            <a:ext cx="10034522" cy="11308556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272F8-781D-435D-B978-5BE64D5C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49" y="1417736"/>
            <a:ext cx="7969089" cy="2050618"/>
          </a:xfrm>
        </p:spPr>
        <p:txBody>
          <a:bodyPr>
            <a:normAutofit/>
          </a:bodyPr>
          <a:lstStyle/>
          <a:p>
            <a:r>
              <a:rPr lang="en-US" sz="5607">
                <a:cs typeface="Calibri Light"/>
              </a:rPr>
              <a:t>Social Media:</a:t>
            </a:r>
            <a:endParaRPr lang="en-US" sz="5607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00235"/>
            <a:ext cx="211093" cy="1078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48" y="3603473"/>
            <a:ext cx="8217551" cy="3015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B89A0-9152-4919-BFCC-79CD0CFCF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48" y="4143589"/>
            <a:ext cx="7969091" cy="6042362"/>
          </a:xfrm>
        </p:spPr>
        <p:txBody>
          <a:bodyPr vert="horz" lIns="150781" tIns="75390" rIns="150781" bIns="75390" rtlCol="0">
            <a:normAutofit/>
          </a:bodyPr>
          <a:lstStyle/>
          <a:p>
            <a:r>
              <a:rPr lang="en-US" sz="2968" b="1">
                <a:ea typeface="+mn-lt"/>
                <a:cs typeface="+mn-lt"/>
              </a:rPr>
              <a:t>Social Media:</a:t>
            </a:r>
            <a:endParaRPr lang="en-US" sz="2968">
              <a:ea typeface="+mn-lt"/>
              <a:cs typeface="+mn-lt"/>
            </a:endParaRPr>
          </a:p>
          <a:p>
            <a:pPr lvl="1"/>
            <a:r>
              <a:rPr lang="en-US" sz="2968">
                <a:ea typeface="+mn-lt"/>
                <a:cs typeface="+mn-lt"/>
              </a:rPr>
              <a:t>Facebook – posts &amp; ads to connect with customers</a:t>
            </a:r>
          </a:p>
          <a:p>
            <a:pPr lvl="1"/>
            <a:r>
              <a:rPr lang="en-US" sz="2968">
                <a:ea typeface="+mn-lt"/>
                <a:cs typeface="+mn-lt"/>
              </a:rPr>
              <a:t>Instagram – engaging content to connect with customers</a:t>
            </a:r>
          </a:p>
          <a:p>
            <a:pPr lvl="1"/>
            <a:r>
              <a:rPr lang="en-US" sz="2968">
                <a:ea typeface="+mn-lt"/>
                <a:cs typeface="+mn-lt"/>
              </a:rPr>
              <a:t>Twitter - to connect with food writers &amp; industry</a:t>
            </a:r>
            <a:r>
              <a:rPr lang="en-US" sz="2968">
                <a:cs typeface="Calibri"/>
              </a:rPr>
              <a:t> </a:t>
            </a:r>
            <a:endParaRPr lang="en-US" sz="2968"/>
          </a:p>
        </p:txBody>
      </p:sp>
      <p:pic>
        <p:nvPicPr>
          <p:cNvPr id="4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B092F173-7C7D-4364-A7EF-9257962FFB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13347765" y="853897"/>
            <a:ext cx="3596583" cy="4523423"/>
          </a:xfrm>
          <a:prstGeom prst="rect">
            <a:avLst/>
          </a:prstGeom>
        </p:spPr>
      </p:pic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85EB89-5E24-470D-BB04-D86C67CB67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1765" y="5853291"/>
            <a:ext cx="8468587" cy="41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6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7"/>
            <a:ext cx="20104100" cy="1130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FEB1D87-1233-4B93-A49C-F8273F0268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72039" y="413"/>
            <a:ext cx="7932062" cy="1130854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9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AB2230-9E4C-41B0-9AF3-07EF90A662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171775" y="414"/>
            <a:ext cx="8210665" cy="5609027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7" descr="A close up of a newspaper&#10;&#10;Description automatically generated">
            <a:extLst>
              <a:ext uri="{FF2B5EF4-FFF2-40B4-BE49-F238E27FC236}">
                <a16:creationId xmlns:a16="http://schemas.microsoft.com/office/drawing/2014/main" id="{14C81EB3-F17A-4887-B66E-01B05CABB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235" y="5699909"/>
            <a:ext cx="8121910" cy="5609044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7"/>
            <a:ext cx="6506485" cy="11308556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7"/>
            <a:ext cx="6491405" cy="11308556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465C5-5EBD-41BC-A484-A2F968CF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19" y="1131253"/>
            <a:ext cx="5292782" cy="2185798"/>
          </a:xfrm>
        </p:spPr>
        <p:txBody>
          <a:bodyPr vert="horz" lIns="150781" tIns="75390" rIns="150781" bIns="75390" rtlCol="0" anchor="ctr">
            <a:normAutofit fontScale="90000"/>
          </a:bodyPr>
          <a:lstStyle/>
          <a:p>
            <a:r>
              <a:rPr lang="en-US" sz="4617" dirty="0"/>
              <a:t>Print Media </a:t>
            </a:r>
            <a:r>
              <a:rPr lang="en-US" sz="4617"/>
              <a:t>Coverage</a:t>
            </a:r>
            <a:br>
              <a:rPr lang="en-US" sz="4617" dirty="0"/>
            </a:br>
            <a:r>
              <a:rPr lang="en-US" sz="4617"/>
              <a:t>Farmer's Market </a:t>
            </a:r>
            <a:r>
              <a:rPr lang="en-US" sz="4617" dirty="0"/>
              <a:t>Store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60661"/>
            <a:ext cx="211093" cy="1078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48" y="3446623"/>
            <a:ext cx="4674203" cy="3015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1D883788-AE6C-44EE-AE20-E32944E56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26" y="3724681"/>
            <a:ext cx="4628969" cy="6468494"/>
          </a:xfrm>
        </p:spPr>
        <p:txBody>
          <a:bodyPr>
            <a:normAutofit/>
          </a:bodyPr>
          <a:lstStyle/>
          <a:p>
            <a:endParaRPr lang="en-US" sz="2803"/>
          </a:p>
        </p:txBody>
      </p:sp>
    </p:spTree>
    <p:extLst>
      <p:ext uri="{BB962C8B-B14F-4D97-AF65-F5344CB8AC3E}">
        <p14:creationId xmlns:p14="http://schemas.microsoft.com/office/powerpoint/2010/main" val="122216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7"/>
            <a:ext cx="20104100" cy="1130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53581-A0B8-43E1-B737-BBE81962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14" y="1628829"/>
            <a:ext cx="7396998" cy="1794291"/>
          </a:xfrm>
        </p:spPr>
        <p:txBody>
          <a:bodyPr anchor="b">
            <a:normAutofit/>
          </a:bodyPr>
          <a:lstStyle/>
          <a:p>
            <a:r>
              <a:rPr lang="en-US" sz="5607">
                <a:cs typeface="Calibri Light"/>
              </a:rPr>
              <a:t>Benefits of Online Farmer's Market Store </a:t>
            </a:r>
            <a:endParaRPr lang="en-US" sz="5607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70541" y="640092"/>
            <a:ext cx="120625" cy="904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513" y="3769916"/>
            <a:ext cx="7237476" cy="3015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C5546-677A-407C-9CBD-95CEE067B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12" y="4433351"/>
            <a:ext cx="7418413" cy="5910605"/>
          </a:xfrm>
        </p:spPr>
        <p:txBody>
          <a:bodyPr vert="horz" lIns="150781" tIns="75390" rIns="150781" bIns="75390" rtlCol="0" anchor="t">
            <a:normAutofit/>
          </a:bodyPr>
          <a:lstStyle/>
          <a:p>
            <a:pPr marL="753923" indent="-753923"/>
            <a:r>
              <a:rPr lang="en-US" sz="2968">
                <a:cs typeface="Calibri"/>
              </a:rPr>
              <a:t>Maintain brand awareness</a:t>
            </a:r>
          </a:p>
          <a:p>
            <a:pPr marL="753923" indent="-753923"/>
            <a:r>
              <a:rPr lang="en-US" sz="2968">
                <a:cs typeface="Calibri"/>
              </a:rPr>
              <a:t>Generate positive publicity</a:t>
            </a:r>
          </a:p>
          <a:p>
            <a:pPr marL="753923" indent="-753923"/>
            <a:r>
              <a:rPr lang="en-US" sz="2968">
                <a:cs typeface="Calibri"/>
              </a:rPr>
              <a:t>Support producers</a:t>
            </a:r>
          </a:p>
          <a:p>
            <a:pPr marL="753923" indent="-753923"/>
            <a:r>
              <a:rPr lang="en-US" sz="2968">
                <a:cs typeface="Calibri"/>
              </a:rPr>
              <a:t>Build relationship with producers for future tours</a:t>
            </a:r>
          </a:p>
          <a:p>
            <a:pPr marL="0" indent="0">
              <a:buNone/>
            </a:pPr>
            <a:endParaRPr lang="en-US" sz="2968">
              <a:cs typeface="Calibri"/>
            </a:endParaRPr>
          </a:p>
          <a:p>
            <a:pPr marL="0" indent="0">
              <a:buNone/>
            </a:pPr>
            <a:endParaRPr lang="en-US" sz="2968">
              <a:cs typeface="Calibri"/>
            </a:endParaRPr>
          </a:p>
        </p:txBody>
      </p:sp>
      <p:pic>
        <p:nvPicPr>
          <p:cNvPr id="5" name="Picture 5" descr="A picture containing table, doughnut, donut, paper&#10;&#10;Description automatically generated">
            <a:extLst>
              <a:ext uri="{FF2B5EF4-FFF2-40B4-BE49-F238E27FC236}">
                <a16:creationId xmlns:a16="http://schemas.microsoft.com/office/drawing/2014/main" id="{A034F0ED-6A13-4C84-9CD1-494EAF8B79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757" y="413"/>
            <a:ext cx="11351343" cy="1130854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551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7"/>
            <a:ext cx="20104100" cy="1130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5" descr="A bunch of items that are sitting on a table&#10;&#10;Description automatically generated">
            <a:extLst>
              <a:ext uri="{FF2B5EF4-FFF2-40B4-BE49-F238E27FC236}">
                <a16:creationId xmlns:a16="http://schemas.microsoft.com/office/drawing/2014/main" id="{EAD35063-FD97-4EF0-B403-25999906E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085" y="531135"/>
            <a:ext cx="14294015" cy="102470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7"/>
            <a:ext cx="16088229" cy="11308556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en-US" sz="296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5CBBE-6348-4D40-993E-0609D5FF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72" y="1851127"/>
            <a:ext cx="10972853" cy="7464587"/>
          </a:xfrm>
        </p:spPr>
        <p:txBody>
          <a:bodyPr vert="horz" lIns="150781" tIns="75390" rIns="150781" bIns="75390" rtlCol="0" anchor="b">
            <a:normAutofit fontScale="90000"/>
          </a:bodyPr>
          <a:lstStyle/>
          <a:p>
            <a:pPr algn="ctr"/>
            <a:r>
              <a:rPr lang="en-US" sz="7915" dirty="0"/>
              <a:t>Thank You</a:t>
            </a:r>
            <a:br>
              <a:rPr lang="en-US" sz="7915" dirty="0">
                <a:cs typeface="Calibri Light"/>
              </a:rPr>
            </a:br>
            <a:br>
              <a:rPr lang="en-US" sz="7915" dirty="0">
                <a:cs typeface="Calibri Light"/>
              </a:rPr>
            </a:br>
            <a:r>
              <a:rPr lang="en-US" sz="7915" dirty="0">
                <a:cs typeface="Calibri Light"/>
              </a:rPr>
              <a:t>Siobhán Sloane</a:t>
            </a:r>
            <a:br>
              <a:rPr lang="en-US" sz="7915" dirty="0">
                <a:cs typeface="Calibri Light"/>
              </a:rPr>
            </a:br>
            <a:br>
              <a:rPr lang="en-US" sz="7915" dirty="0">
                <a:cs typeface="Calibri Light"/>
              </a:rPr>
            </a:br>
            <a:r>
              <a:rPr lang="en-US" sz="7915">
                <a:cs typeface="Calibri Light"/>
              </a:rPr>
              <a:t>Essential Food Trails</a:t>
            </a:r>
            <a:br>
              <a:rPr lang="en-US" sz="7915" dirty="0">
                <a:cs typeface="Calibri Light"/>
              </a:rPr>
            </a:br>
            <a:br>
              <a:rPr lang="en-US" sz="7915" dirty="0">
                <a:cs typeface="Calibri Light"/>
              </a:rPr>
            </a:br>
            <a:r>
              <a:rPr lang="en-US" sz="7915">
                <a:cs typeface="Calibri Light"/>
              </a:rPr>
              <a:t>www.essentialfoodtrails.com</a:t>
            </a:r>
            <a:endParaRPr lang="en-US" sz="7915" dirty="0">
              <a:cs typeface="Calibri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3078" y="572241"/>
            <a:ext cx="241249" cy="1161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97" y="7498079"/>
            <a:ext cx="6558963" cy="3015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965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7970-B69F-5744-A66B-825E63E5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050" y="3902075"/>
            <a:ext cx="17339786" cy="2185952"/>
          </a:xfrm>
        </p:spPr>
        <p:txBody>
          <a:bodyPr/>
          <a:lstStyle/>
          <a:p>
            <a:r>
              <a:rPr lang="en-US" dirty="0"/>
              <a:t>What would you like from the final session next week?</a:t>
            </a:r>
          </a:p>
        </p:txBody>
      </p:sp>
    </p:spTree>
    <p:extLst>
      <p:ext uri="{BB962C8B-B14F-4D97-AF65-F5344CB8AC3E}">
        <p14:creationId xmlns:p14="http://schemas.microsoft.com/office/powerpoint/2010/main" val="256174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84A5E9-BED8-1945-81A4-426F62F01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729" y="226570"/>
            <a:ext cx="15283339" cy="798554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29F81-0165-044A-A79A-905C5CB39F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24" y="9126895"/>
            <a:ext cx="3508876" cy="1074323"/>
          </a:xfrm>
          <a:prstGeom prst="rect">
            <a:avLst/>
          </a:prstGeom>
        </p:spPr>
      </p:pic>
      <p:pic>
        <p:nvPicPr>
          <p:cNvPr id="7" name="Picture 6" descr="Image result for gmit logo">
            <a:extLst>
              <a:ext uri="{FF2B5EF4-FFF2-40B4-BE49-F238E27FC236}">
                <a16:creationId xmlns:a16="http://schemas.microsoft.com/office/drawing/2014/main" id="{4F3BE5A4-1760-804A-ACE4-4F23E27B7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2523" y="8847020"/>
            <a:ext cx="2582002" cy="13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91A102-30CD-7348-9EA6-A70EA1FB99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449" y="9126896"/>
            <a:ext cx="3042452" cy="1183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B89A0D-58BF-B642-9C78-063B6405C0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80" y="9196380"/>
            <a:ext cx="3056468" cy="1138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0C4F02-A16C-C844-8073-850523CDE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9330" y="9091258"/>
            <a:ext cx="2321549" cy="1218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98A47-B29C-5C4C-BBBB-8001EFCCB0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3972" y="9181795"/>
            <a:ext cx="2040888" cy="13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7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nui galway logo"/>
          <p:cNvSpPr>
            <a:spLocks noChangeAspect="1" noChangeArrowheads="1"/>
          </p:cNvSpPr>
          <p:nvPr/>
        </p:nvSpPr>
        <p:spPr bwMode="auto">
          <a:xfrm>
            <a:off x="256536" y="-237816"/>
            <a:ext cx="502603" cy="5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/>
          <a:p>
            <a:endParaRPr lang="en-IE" sz="2968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1" y="686967"/>
            <a:ext cx="6160620" cy="1886214"/>
          </a:xfrm>
          <a:prstGeom prst="rect">
            <a:avLst/>
          </a:prstGeom>
        </p:spPr>
      </p:pic>
      <p:pic>
        <p:nvPicPr>
          <p:cNvPr id="2054" name="Picture 6" descr="Image result for gmit 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580" y="-361429"/>
            <a:ext cx="4928392" cy="25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skillnets ireland"/>
          <p:cNvSpPr>
            <a:spLocks noChangeAspect="1" noChangeArrowheads="1"/>
          </p:cNvSpPr>
          <p:nvPr/>
        </p:nvSpPr>
        <p:spPr bwMode="auto">
          <a:xfrm>
            <a:off x="759139" y="264787"/>
            <a:ext cx="502603" cy="5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/>
          <a:p>
            <a:endParaRPr lang="en-IE" sz="2968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4FFFF-622C-3C48-82AB-0B39BC5C8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49" y="4392805"/>
            <a:ext cx="6151281" cy="2050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6C8153-9E25-5140-BC36-37279C425C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696" y="3231415"/>
            <a:ext cx="4121014" cy="24726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96687D-CA43-3E4E-A875-A0DA42170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0920" y="401150"/>
            <a:ext cx="2307775" cy="2637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8A4D1B-B51D-234C-BD61-92C8750369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22219" y="64048"/>
            <a:ext cx="2471490" cy="24714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F1B853-6357-544E-B1AE-2B27D4EA4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4671" y="4159125"/>
            <a:ext cx="2412662" cy="3012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91BAD6-B94F-AE49-8892-6136AC1F5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37223" y="3959863"/>
            <a:ext cx="2738222" cy="2738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31535C-2A79-4646-9315-35CAC0A345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7000" y="7461122"/>
            <a:ext cx="2487843" cy="2636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570E6D-1720-4949-8A32-1A36412A12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14957" y="7461123"/>
            <a:ext cx="2851601" cy="2851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835FFE-C5C4-FE4B-BB3C-BDC5F49869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2004" y="7764291"/>
            <a:ext cx="6531145" cy="2002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916C51-8A83-A040-BDAA-E932A89119A2}"/>
              </a:ext>
            </a:extLst>
          </p:cNvPr>
          <p:cNvSpPr txBox="1"/>
          <p:nvPr/>
        </p:nvSpPr>
        <p:spPr>
          <a:xfrm>
            <a:off x="10204453" y="1673344"/>
            <a:ext cx="6857997" cy="191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Monica Nielsen &amp; Laura Hegarty</a:t>
            </a:r>
          </a:p>
          <a:p>
            <a:r>
              <a:rPr lang="en-US" sz="2968" dirty="0"/>
              <a:t>Marketing Lecturers</a:t>
            </a:r>
          </a:p>
          <a:p>
            <a:r>
              <a:rPr lang="en-US" sz="2968" b="1" dirty="0"/>
              <a:t>Experts in Marketing Planning, Digital Media &amp; Marketing , Web Analytics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EF195B-E4DF-9C43-9F66-D7651D2A25EC}"/>
              </a:ext>
            </a:extLst>
          </p:cNvPr>
          <p:cNvSpPr txBox="1"/>
          <p:nvPr/>
        </p:nvSpPr>
        <p:spPr>
          <a:xfrm>
            <a:off x="148150" y="6536210"/>
            <a:ext cx="7216520" cy="1990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John McArdle, VP Worldwide Sales</a:t>
            </a:r>
          </a:p>
          <a:p>
            <a:r>
              <a:rPr lang="en-US" sz="2968" b="1" dirty="0"/>
              <a:t>Expert in </a:t>
            </a:r>
            <a:r>
              <a:rPr lang="en-GB" sz="3200" b="1" dirty="0">
                <a:effectLst/>
                <a:latin typeface="Calibri" panose="020F0502020204030204" pitchFamily="34" charset="0"/>
              </a:rPr>
              <a:t>Inside sales, B2B sales, Tech Sales</a:t>
            </a:r>
          </a:p>
          <a:p>
            <a:endParaRPr lang="en-US" sz="2968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FC3677-33C4-BE45-9DC4-CECB065680DE}"/>
              </a:ext>
            </a:extLst>
          </p:cNvPr>
          <p:cNvSpPr txBox="1"/>
          <p:nvPr/>
        </p:nvSpPr>
        <p:spPr>
          <a:xfrm>
            <a:off x="429540" y="2535537"/>
            <a:ext cx="9179155" cy="146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Jonathan </a:t>
            </a:r>
            <a:r>
              <a:rPr lang="en-US" sz="2968" dirty="0" err="1"/>
              <a:t>Levie</a:t>
            </a:r>
            <a:r>
              <a:rPr lang="en-US" sz="2968" dirty="0"/>
              <a:t>, </a:t>
            </a:r>
            <a:r>
              <a:rPr lang="en-US" sz="2968" dirty="0" err="1"/>
              <a:t>Pr</a:t>
            </a:r>
            <a:r>
              <a:rPr lang="en-IE" sz="2968" dirty="0" err="1"/>
              <a:t>ofessor</a:t>
            </a:r>
            <a:r>
              <a:rPr lang="en-IE" sz="2968" dirty="0"/>
              <a:t> of </a:t>
            </a:r>
          </a:p>
          <a:p>
            <a:r>
              <a:rPr lang="en-IE" sz="2968" dirty="0"/>
              <a:t>Entrepreneurship &amp; Regional Development</a:t>
            </a:r>
          </a:p>
          <a:p>
            <a:r>
              <a:rPr lang="en-IE" sz="2968" b="1" dirty="0"/>
              <a:t>Expert in Founder Sales, Scaling Sales, Entrepreneurship</a:t>
            </a:r>
            <a:r>
              <a:rPr lang="en-US" sz="2968" b="1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C7C002-1CD5-C94C-B4B3-F5FD413AD32A}"/>
              </a:ext>
            </a:extLst>
          </p:cNvPr>
          <p:cNvSpPr txBox="1"/>
          <p:nvPr/>
        </p:nvSpPr>
        <p:spPr>
          <a:xfrm>
            <a:off x="10318580" y="5763455"/>
            <a:ext cx="7115069" cy="1990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Darragh O’ Connor, Director of Corporate Sales - </a:t>
            </a:r>
            <a:r>
              <a:rPr lang="en-US" sz="2968" b="1" dirty="0"/>
              <a:t>Expert in </a:t>
            </a:r>
            <a:r>
              <a:rPr lang="en-GB" sz="3200" b="1" dirty="0">
                <a:effectLst/>
                <a:latin typeface="Calibri" panose="020F0502020204030204" pitchFamily="34" charset="0"/>
              </a:rPr>
              <a:t>Corporate sales, Hospitality Sales</a:t>
            </a:r>
          </a:p>
          <a:p>
            <a:endParaRPr lang="en-US" sz="2968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1064B5-6F21-C545-ADA7-712D0EDDED20}"/>
              </a:ext>
            </a:extLst>
          </p:cNvPr>
          <p:cNvSpPr txBox="1"/>
          <p:nvPr/>
        </p:nvSpPr>
        <p:spPr>
          <a:xfrm>
            <a:off x="150543" y="9766872"/>
            <a:ext cx="9737147" cy="1990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Renate Kohlmann, Director</a:t>
            </a:r>
          </a:p>
          <a:p>
            <a:r>
              <a:rPr lang="en-US" sz="2968" b="1" dirty="0"/>
              <a:t>Expert in B2C </a:t>
            </a:r>
            <a:r>
              <a:rPr lang="en-GB" sz="3200" b="1" dirty="0">
                <a:effectLst/>
                <a:latin typeface="Calibri" panose="020F0502020204030204" pitchFamily="34" charset="0"/>
              </a:rPr>
              <a:t>Service Operations and Sales, Ecommerce Sales</a:t>
            </a:r>
          </a:p>
          <a:p>
            <a:endParaRPr lang="en-US" sz="2968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58CA18-0398-994C-946F-57A50DEA792B}"/>
              </a:ext>
            </a:extLst>
          </p:cNvPr>
          <p:cNvSpPr txBox="1"/>
          <p:nvPr/>
        </p:nvSpPr>
        <p:spPr>
          <a:xfrm>
            <a:off x="11037271" y="10204049"/>
            <a:ext cx="721161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Jamie Ralph, Director</a:t>
            </a:r>
          </a:p>
          <a:p>
            <a:r>
              <a:rPr lang="en-US" sz="2968" b="1" dirty="0"/>
              <a:t>Expert in SME Digital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9F7A7-01AC-3D4D-8824-87B83F377A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94001" y="7655495"/>
            <a:ext cx="3896709" cy="2462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513226-38CB-5E4C-B3A7-FC29247A4B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27693" y="1577483"/>
            <a:ext cx="2048533" cy="20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0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E558-9C3B-C648-98FD-798A580F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2" y="174739"/>
            <a:ext cx="17339786" cy="761747"/>
          </a:xfrm>
        </p:spPr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D547-834F-314D-84AD-E20A0EF99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79" y="1616075"/>
            <a:ext cx="11365099" cy="8948417"/>
          </a:xfrm>
        </p:spPr>
        <p:txBody>
          <a:bodyPr>
            <a:normAutofit fontScale="77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800" b="1" dirty="0"/>
              <a:t>Everything said in the group is confidential.</a:t>
            </a:r>
            <a:r>
              <a:rPr lang="en-IE" sz="4800" dirty="0"/>
              <a:t> Please do not share with anyone the names or stories you learn in this meeting.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800" dirty="0"/>
              <a:t>No one is required to speak during the meeting, although we very much welcome you to </a:t>
            </a:r>
            <a:r>
              <a:rPr lang="en-IE" sz="4800" b="1" dirty="0"/>
              <a:t>share your challenges and seek advice</a:t>
            </a:r>
            <a:r>
              <a:rPr lang="en-IE" sz="4800" dirty="0"/>
              <a:t>. 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800" dirty="0"/>
              <a:t>When a person speaks, </a:t>
            </a:r>
            <a:r>
              <a:rPr lang="en-IE" sz="4800" b="1" dirty="0"/>
              <a:t>please listen actively</a:t>
            </a:r>
            <a:r>
              <a:rPr lang="en-IE" sz="4800" dirty="0"/>
              <a:t>, with the goal of relating the speaker’s experiences to your own.  </a:t>
            </a:r>
            <a:r>
              <a:rPr lang="en-IE" sz="4800" b="1" dirty="0"/>
              <a:t>Please mute your microphone unless speaking</a:t>
            </a:r>
            <a:r>
              <a:rPr lang="en-IE" sz="4800" dirty="0"/>
              <a:t>. </a:t>
            </a:r>
            <a:r>
              <a:rPr lang="en-IE" sz="4800" b="1" dirty="0"/>
              <a:t>To be called on to speak ask in the chat box </a:t>
            </a:r>
            <a:r>
              <a:rPr lang="en-IE" sz="4800" dirty="0"/>
              <a:t>or raise your hand.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800" dirty="0"/>
              <a:t>At times there may be silence during the meeting.  This provides a moment to reflect on what has been shared.  No one needs to feel anxious or responsible to break the silence.   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DDCAC-25C5-4843-88FE-AD35CA0E1D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2200" y="2492992"/>
            <a:ext cx="7162086" cy="55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D4DE9F-BA0C-4EC2-98CC-7900833337F7}"/>
              </a:ext>
            </a:extLst>
          </p:cNvPr>
          <p:cNvSpPr txBox="1"/>
          <p:nvPr/>
        </p:nvSpPr>
        <p:spPr>
          <a:xfrm>
            <a:off x="9045776" y="200738"/>
            <a:ext cx="1983685" cy="549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968" b="1" u="sng" dirty="0"/>
              <a:t>1. Personas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BD2B9-1932-4EEA-A1A7-377A45694A3F}"/>
              </a:ext>
            </a:extLst>
          </p:cNvPr>
          <p:cNvSpPr txBox="1"/>
          <p:nvPr/>
        </p:nvSpPr>
        <p:spPr>
          <a:xfrm>
            <a:off x="1578756" y="275153"/>
            <a:ext cx="3367460" cy="59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98" b="1" dirty="0">
                <a:solidFill>
                  <a:schemeClr val="accent6">
                    <a:lumMod val="75000"/>
                  </a:schemeClr>
                </a:solidFill>
              </a:rPr>
              <a:t>2. Personas’ 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CC46B3-33E1-40B8-9352-657AD203C210}"/>
              </a:ext>
            </a:extLst>
          </p:cNvPr>
          <p:cNvSpPr/>
          <p:nvPr/>
        </p:nvSpPr>
        <p:spPr>
          <a:xfrm>
            <a:off x="8434175" y="6051839"/>
            <a:ext cx="3322290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68" b="1" u="sng" dirty="0">
                <a:solidFill>
                  <a:srgbClr val="0070C0"/>
                </a:solidFill>
              </a:rPr>
              <a:t>6. Proof Point or</a:t>
            </a:r>
          </a:p>
          <a:p>
            <a:pPr algn="ctr"/>
            <a:r>
              <a:rPr lang="en-US" sz="2968" b="1" u="sng" dirty="0">
                <a:solidFill>
                  <a:srgbClr val="0070C0"/>
                </a:solidFill>
              </a:rPr>
              <a:t>Customer Quote</a:t>
            </a:r>
            <a:endParaRPr lang="en-IE" sz="2968" b="1" u="sng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320A4-C0B1-4387-8F50-545012ACA9E1}"/>
              </a:ext>
            </a:extLst>
          </p:cNvPr>
          <p:cNvSpPr txBox="1"/>
          <p:nvPr/>
        </p:nvSpPr>
        <p:spPr>
          <a:xfrm>
            <a:off x="2270419" y="5831691"/>
            <a:ext cx="2547749" cy="59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98" b="1" dirty="0">
                <a:solidFill>
                  <a:srgbClr val="FF0000"/>
                </a:solidFill>
              </a:rPr>
              <a:t>3. Pain Points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F80DA0-0D55-4248-9413-CEA04EE0752E}"/>
              </a:ext>
            </a:extLst>
          </p:cNvPr>
          <p:cNvSpPr/>
          <p:nvPr/>
        </p:nvSpPr>
        <p:spPr>
          <a:xfrm>
            <a:off x="13965160" y="229147"/>
            <a:ext cx="5235664" cy="599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98" b="1" dirty="0">
                <a:solidFill>
                  <a:srgbClr val="002060"/>
                </a:solidFill>
              </a:rPr>
              <a:t>4. Your Solution / Value Prop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D59E8C-8342-4550-B566-0E884D088518}"/>
              </a:ext>
            </a:extLst>
          </p:cNvPr>
          <p:cNvSpPr/>
          <p:nvPr/>
        </p:nvSpPr>
        <p:spPr>
          <a:xfrm>
            <a:off x="14776596" y="5831691"/>
            <a:ext cx="3608232" cy="599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98" b="1" dirty="0">
                <a:solidFill>
                  <a:srgbClr val="7030A0"/>
                </a:solidFill>
              </a:rPr>
              <a:t>5. Feature Mapping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433DF7-20AC-41F3-8CFB-2C02E158C0E4}"/>
              </a:ext>
            </a:extLst>
          </p:cNvPr>
          <p:cNvSpPr/>
          <p:nvPr/>
        </p:nvSpPr>
        <p:spPr>
          <a:xfrm>
            <a:off x="6998196" y="5654676"/>
            <a:ext cx="6105379" cy="5453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AB55E7-662D-4576-A371-E0EAC8716800}"/>
              </a:ext>
            </a:extLst>
          </p:cNvPr>
          <p:cNvSpPr/>
          <p:nvPr/>
        </p:nvSpPr>
        <p:spPr>
          <a:xfrm>
            <a:off x="13176327" y="5748914"/>
            <a:ext cx="6802123" cy="5344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9280C8-3414-4E28-84FB-67B897FDADF6}"/>
              </a:ext>
            </a:extLst>
          </p:cNvPr>
          <p:cNvSpPr/>
          <p:nvPr/>
        </p:nvSpPr>
        <p:spPr>
          <a:xfrm>
            <a:off x="13176326" y="157458"/>
            <a:ext cx="6797643" cy="5344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64A04E-D5D9-4983-91EB-BB73B06350E7}"/>
              </a:ext>
            </a:extLst>
          </p:cNvPr>
          <p:cNvSpPr/>
          <p:nvPr/>
        </p:nvSpPr>
        <p:spPr>
          <a:xfrm>
            <a:off x="264724" y="157456"/>
            <a:ext cx="6726790" cy="5344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830643-997C-4E3D-9A07-2ADDB4BDA0E2}"/>
              </a:ext>
            </a:extLst>
          </p:cNvPr>
          <p:cNvSpPr/>
          <p:nvPr/>
        </p:nvSpPr>
        <p:spPr>
          <a:xfrm>
            <a:off x="264723" y="5763976"/>
            <a:ext cx="6726792" cy="5344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D3150D1-A512-4C76-818E-5533F974D158}"/>
              </a:ext>
            </a:extLst>
          </p:cNvPr>
          <p:cNvSpPr/>
          <p:nvPr/>
        </p:nvSpPr>
        <p:spPr>
          <a:xfrm>
            <a:off x="6991515" y="85918"/>
            <a:ext cx="6105379" cy="5453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7049E0-6D07-42E2-8409-F1CAB24A961C}"/>
              </a:ext>
            </a:extLst>
          </p:cNvPr>
          <p:cNvSpPr txBox="1"/>
          <p:nvPr/>
        </p:nvSpPr>
        <p:spPr>
          <a:xfrm>
            <a:off x="7564360" y="921507"/>
            <a:ext cx="5328934" cy="4202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>
              <a:buFont typeface="Arial" panose="020B0604020202020204" pitchFamily="34" charset="0"/>
              <a:buChar char="•"/>
            </a:pPr>
            <a:r>
              <a:rPr lang="en-IE" sz="2968" dirty="0"/>
              <a:t>List the key people in your target market you are “selling to”. 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IE" sz="2968" dirty="0"/>
              <a:t>It could be a multiple of people (think of buyers versus users). 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IE" sz="2968" dirty="0"/>
              <a:t>If you can’t name them, describe them: what have they got in common?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3FBBE5-271A-48FF-89EE-97A1F15A771A}"/>
              </a:ext>
            </a:extLst>
          </p:cNvPr>
          <p:cNvSpPr txBox="1"/>
          <p:nvPr/>
        </p:nvSpPr>
        <p:spPr>
          <a:xfrm>
            <a:off x="7564359" y="7119193"/>
            <a:ext cx="5061923" cy="328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68" dirty="0"/>
              <a:t>Write down a compelling proof point that your offerings match the benefits sought </a:t>
            </a:r>
          </a:p>
          <a:p>
            <a:pPr algn="ctr"/>
            <a:r>
              <a:rPr lang="en-US" sz="2968" dirty="0"/>
              <a:t>OR</a:t>
            </a:r>
          </a:p>
          <a:p>
            <a:pPr algn="ctr"/>
            <a:r>
              <a:rPr lang="en-US" sz="2968" dirty="0"/>
              <a:t> a customer quote that can be backed up with evidence or a reference call.</a:t>
            </a:r>
            <a:endParaRPr lang="en-IE" sz="2968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A70F39-CEEE-4AAD-ABA8-C8A2D4CEE755}"/>
              </a:ext>
            </a:extLst>
          </p:cNvPr>
          <p:cNvSpPr txBox="1"/>
          <p:nvPr/>
        </p:nvSpPr>
        <p:spPr>
          <a:xfrm>
            <a:off x="355438" y="921507"/>
            <a:ext cx="6494498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D</a:t>
            </a:r>
            <a:r>
              <a:rPr lang="en-IE" sz="2968" dirty="0" err="1"/>
              <a:t>efine</a:t>
            </a:r>
            <a:r>
              <a:rPr lang="en-IE" sz="2968" dirty="0"/>
              <a:t> a few core goals the persona(s) you will be selling to must achieve.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FD3197-7D0A-47DB-9C3F-60ABFF3D359C}"/>
              </a:ext>
            </a:extLst>
          </p:cNvPr>
          <p:cNvSpPr txBox="1"/>
          <p:nvPr/>
        </p:nvSpPr>
        <p:spPr>
          <a:xfrm>
            <a:off x="355438" y="6516235"/>
            <a:ext cx="6657966" cy="283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968" dirty="0"/>
              <a:t>List the main pain points that the  personas are suffering from today </a:t>
            </a:r>
          </a:p>
          <a:p>
            <a:endParaRPr lang="en-IE" sz="2968" dirty="0"/>
          </a:p>
          <a:p>
            <a:r>
              <a:rPr lang="en-IE" sz="2968" dirty="0"/>
              <a:t>Try this thought experiment: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IE" sz="2968" dirty="0"/>
              <a:t>If your offering did not exist what pain would the personas suffer from?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E51BF0-2804-46B9-9D02-6552B8F9BD94}"/>
              </a:ext>
            </a:extLst>
          </p:cNvPr>
          <p:cNvSpPr txBox="1"/>
          <p:nvPr/>
        </p:nvSpPr>
        <p:spPr>
          <a:xfrm>
            <a:off x="13238472" y="1100978"/>
            <a:ext cx="6802123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8" dirty="0"/>
              <a:t>L</a:t>
            </a:r>
            <a:r>
              <a:rPr lang="en-IE" sz="2968" dirty="0" err="1"/>
              <a:t>ist</a:t>
            </a:r>
            <a:r>
              <a:rPr lang="en-IE" sz="2968" dirty="0"/>
              <a:t> a few key solution / value proposition offerings that </a:t>
            </a:r>
            <a:r>
              <a:rPr lang="en-IE" sz="2968" i="1" dirty="0"/>
              <a:t>your</a:t>
            </a:r>
            <a:r>
              <a:rPr lang="en-IE" sz="2968" dirty="0"/>
              <a:t> offering brings to bear.</a:t>
            </a:r>
            <a:endParaRPr lang="en-IE" sz="3298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FFE1DF-6266-4A40-9F9E-2ED0A6EFFE9A}"/>
              </a:ext>
            </a:extLst>
          </p:cNvPr>
          <p:cNvSpPr txBox="1"/>
          <p:nvPr/>
        </p:nvSpPr>
        <p:spPr>
          <a:xfrm>
            <a:off x="13419925" y="6508704"/>
            <a:ext cx="6310446" cy="328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How do your offerings (platform,  product, or services), capabilities or content map to the desired solution proposition?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How do these map onto the benefits that your customer personas are seeking to take their pain away?</a:t>
            </a:r>
            <a:endParaRPr lang="en-IE" sz="2968" dirty="0"/>
          </a:p>
        </p:txBody>
      </p:sp>
    </p:spTree>
    <p:extLst>
      <p:ext uri="{BB962C8B-B14F-4D97-AF65-F5344CB8AC3E}">
        <p14:creationId xmlns:p14="http://schemas.microsoft.com/office/powerpoint/2010/main" val="38616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D4DE9F-BA0C-4EC2-98CC-7900833337F7}"/>
              </a:ext>
            </a:extLst>
          </p:cNvPr>
          <p:cNvSpPr txBox="1"/>
          <p:nvPr/>
        </p:nvSpPr>
        <p:spPr>
          <a:xfrm>
            <a:off x="9045776" y="200738"/>
            <a:ext cx="1983685" cy="549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968" b="1" u="sng" dirty="0"/>
              <a:t>1. Personas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BD2B9-1932-4EEA-A1A7-377A45694A3F}"/>
              </a:ext>
            </a:extLst>
          </p:cNvPr>
          <p:cNvSpPr txBox="1"/>
          <p:nvPr/>
        </p:nvSpPr>
        <p:spPr>
          <a:xfrm>
            <a:off x="1578756" y="275153"/>
            <a:ext cx="3367460" cy="59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98" b="1" dirty="0">
                <a:solidFill>
                  <a:schemeClr val="accent6">
                    <a:lumMod val="75000"/>
                  </a:schemeClr>
                </a:solidFill>
              </a:rPr>
              <a:t>2. Personas’ 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CC46B3-33E1-40B8-9352-657AD203C210}"/>
              </a:ext>
            </a:extLst>
          </p:cNvPr>
          <p:cNvSpPr/>
          <p:nvPr/>
        </p:nvSpPr>
        <p:spPr>
          <a:xfrm>
            <a:off x="8434175" y="6051839"/>
            <a:ext cx="3322290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68" b="1" u="sng" dirty="0">
                <a:solidFill>
                  <a:srgbClr val="0070C0"/>
                </a:solidFill>
              </a:rPr>
              <a:t>6. Proof Point or</a:t>
            </a:r>
          </a:p>
          <a:p>
            <a:pPr algn="ctr"/>
            <a:r>
              <a:rPr lang="en-US" sz="2968" b="1" u="sng" dirty="0">
                <a:solidFill>
                  <a:srgbClr val="0070C0"/>
                </a:solidFill>
              </a:rPr>
              <a:t>Customer Quote</a:t>
            </a:r>
            <a:endParaRPr lang="en-IE" sz="2968" b="1" u="sng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320A4-C0B1-4387-8F50-545012ACA9E1}"/>
              </a:ext>
            </a:extLst>
          </p:cNvPr>
          <p:cNvSpPr txBox="1"/>
          <p:nvPr/>
        </p:nvSpPr>
        <p:spPr>
          <a:xfrm>
            <a:off x="2145855" y="3854581"/>
            <a:ext cx="2547749" cy="59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98" b="1" dirty="0">
                <a:solidFill>
                  <a:srgbClr val="FF0000"/>
                </a:solidFill>
              </a:rPr>
              <a:t>3. Pain Points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F80DA0-0D55-4248-9413-CEA04EE0752E}"/>
              </a:ext>
            </a:extLst>
          </p:cNvPr>
          <p:cNvSpPr/>
          <p:nvPr/>
        </p:nvSpPr>
        <p:spPr>
          <a:xfrm>
            <a:off x="13965160" y="229147"/>
            <a:ext cx="5235664" cy="599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98" b="1" dirty="0">
                <a:solidFill>
                  <a:srgbClr val="002060"/>
                </a:solidFill>
              </a:rPr>
              <a:t>4. Your Solution / Value Prop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D59E8C-8342-4550-B566-0E884D088518}"/>
              </a:ext>
            </a:extLst>
          </p:cNvPr>
          <p:cNvSpPr/>
          <p:nvPr/>
        </p:nvSpPr>
        <p:spPr>
          <a:xfrm>
            <a:off x="14776596" y="5831691"/>
            <a:ext cx="3608232" cy="599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98" b="1" dirty="0">
                <a:solidFill>
                  <a:srgbClr val="7030A0"/>
                </a:solidFill>
              </a:rPr>
              <a:t>5. Feature Mapping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433DF7-20AC-41F3-8CFB-2C02E158C0E4}"/>
              </a:ext>
            </a:extLst>
          </p:cNvPr>
          <p:cNvSpPr/>
          <p:nvPr/>
        </p:nvSpPr>
        <p:spPr>
          <a:xfrm>
            <a:off x="6998196" y="5654676"/>
            <a:ext cx="6105379" cy="5453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AB55E7-662D-4576-A371-E0EAC8716800}"/>
              </a:ext>
            </a:extLst>
          </p:cNvPr>
          <p:cNvSpPr/>
          <p:nvPr/>
        </p:nvSpPr>
        <p:spPr>
          <a:xfrm>
            <a:off x="13176327" y="5748914"/>
            <a:ext cx="6802123" cy="5344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9280C8-3414-4E28-84FB-67B897FDADF6}"/>
              </a:ext>
            </a:extLst>
          </p:cNvPr>
          <p:cNvSpPr/>
          <p:nvPr/>
        </p:nvSpPr>
        <p:spPr>
          <a:xfrm>
            <a:off x="13176326" y="157458"/>
            <a:ext cx="6797643" cy="5344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64A04E-D5D9-4983-91EB-BB73B06350E7}"/>
              </a:ext>
            </a:extLst>
          </p:cNvPr>
          <p:cNvSpPr/>
          <p:nvPr/>
        </p:nvSpPr>
        <p:spPr>
          <a:xfrm>
            <a:off x="264724" y="157457"/>
            <a:ext cx="6726790" cy="28810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830643-997C-4E3D-9A07-2ADDB4BDA0E2}"/>
              </a:ext>
            </a:extLst>
          </p:cNvPr>
          <p:cNvSpPr/>
          <p:nvPr/>
        </p:nvSpPr>
        <p:spPr>
          <a:xfrm>
            <a:off x="264723" y="3594694"/>
            <a:ext cx="6726792" cy="7513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D3150D1-A512-4C76-818E-5533F974D158}"/>
              </a:ext>
            </a:extLst>
          </p:cNvPr>
          <p:cNvSpPr/>
          <p:nvPr/>
        </p:nvSpPr>
        <p:spPr>
          <a:xfrm>
            <a:off x="6991515" y="85918"/>
            <a:ext cx="6105379" cy="5453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968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7049E0-6D07-42E2-8409-F1CAB24A961C}"/>
              </a:ext>
            </a:extLst>
          </p:cNvPr>
          <p:cNvSpPr txBox="1"/>
          <p:nvPr/>
        </p:nvSpPr>
        <p:spPr>
          <a:xfrm>
            <a:off x="7430850" y="1938371"/>
            <a:ext cx="5328934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Channel Marketing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Channel Program builders</a:t>
            </a:r>
            <a:endParaRPr lang="en-IE" sz="2968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3FBBE5-271A-48FF-89EE-97A1F15A771A}"/>
              </a:ext>
            </a:extLst>
          </p:cNvPr>
          <p:cNvSpPr txBox="1"/>
          <p:nvPr/>
        </p:nvSpPr>
        <p:spPr>
          <a:xfrm>
            <a:off x="7564354" y="7353627"/>
            <a:ext cx="5061923" cy="191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68" dirty="0"/>
              <a:t>ROI on marketing spend is now available for the first time in our Channel business unit – down to campaign level</a:t>
            </a:r>
            <a:endParaRPr lang="en-IE" sz="2968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FD3197-7D0A-47DB-9C3F-60ABFF3D359C}"/>
              </a:ext>
            </a:extLst>
          </p:cNvPr>
          <p:cNvSpPr txBox="1"/>
          <p:nvPr/>
        </p:nvSpPr>
        <p:spPr>
          <a:xfrm>
            <a:off x="373730" y="6972994"/>
            <a:ext cx="6657966" cy="465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5442" indent="-565442">
              <a:buAutoNum type="arabicPeriod"/>
            </a:pPr>
            <a:r>
              <a:rPr lang="en-IE" sz="2968" dirty="0">
                <a:solidFill>
                  <a:srgbClr val="FF0000"/>
                </a:solidFill>
              </a:rPr>
              <a:t>LACK OF TIME  - stuck doing manual tasks on spreadsheets</a:t>
            </a:r>
          </a:p>
          <a:p>
            <a:pPr marL="565442" indent="-565442">
              <a:buAutoNum type="arabicPeriod"/>
            </a:pPr>
            <a:r>
              <a:rPr lang="en-IE" sz="2968" dirty="0">
                <a:solidFill>
                  <a:srgbClr val="FF0000"/>
                </a:solidFill>
              </a:rPr>
              <a:t>LACK OF MARKETING FUNDS  - can’t show the Return of Investment of spend to the CFO</a:t>
            </a:r>
          </a:p>
          <a:p>
            <a:pPr marL="565442" indent="-565442">
              <a:buAutoNum type="arabicPeriod"/>
            </a:pPr>
            <a:r>
              <a:rPr lang="en-IE" sz="2968" dirty="0">
                <a:solidFill>
                  <a:srgbClr val="FF0000"/>
                </a:solidFill>
              </a:rPr>
              <a:t>PARTNER DISSATISFACTION / DEFECTION -  partners leaving their ecosystem as no funding (i.e. Fund on FACTs not MIGHT BEs.)</a:t>
            </a:r>
          </a:p>
          <a:p>
            <a:endParaRPr lang="en-IE" sz="2968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E51BF0-2804-46B9-9D02-6552B8F9BD94}"/>
              </a:ext>
            </a:extLst>
          </p:cNvPr>
          <p:cNvSpPr txBox="1"/>
          <p:nvPr/>
        </p:nvSpPr>
        <p:spPr>
          <a:xfrm>
            <a:off x="13238472" y="1100978"/>
            <a:ext cx="6802123" cy="364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8" dirty="0"/>
              <a:t>ELIMINATES SPREADSHEET SPRAWL</a:t>
            </a:r>
          </a:p>
          <a:p>
            <a:endParaRPr lang="en-US" sz="3298" dirty="0"/>
          </a:p>
          <a:p>
            <a:r>
              <a:rPr lang="en-US" sz="3298" dirty="0"/>
              <a:t>GIVES Channel Marketers the gift of time</a:t>
            </a:r>
          </a:p>
          <a:p>
            <a:endParaRPr lang="en-US" sz="3298" dirty="0"/>
          </a:p>
          <a:p>
            <a:r>
              <a:rPr lang="en-US" sz="3298" dirty="0"/>
              <a:t>Gives Partners Funding based on Performance Outcomes</a:t>
            </a:r>
            <a:endParaRPr lang="en-IE" sz="3298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FFE1DF-6266-4A40-9F9E-2ED0A6EFFE9A}"/>
              </a:ext>
            </a:extLst>
          </p:cNvPr>
          <p:cNvSpPr txBox="1"/>
          <p:nvPr/>
        </p:nvSpPr>
        <p:spPr>
          <a:xfrm>
            <a:off x="13419925" y="6508704"/>
            <a:ext cx="6310446" cy="283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Easy to consume DASHBOARDS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Automated workflows to set up marketing programs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Auto-calculators for Marketing ROI calculation and reporting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Data always backed up and archived</a:t>
            </a:r>
            <a:endParaRPr lang="en-IE" sz="2968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028ABA-44C6-4248-951D-3F6047137066}"/>
              </a:ext>
            </a:extLst>
          </p:cNvPr>
          <p:cNvSpPr txBox="1"/>
          <p:nvPr/>
        </p:nvSpPr>
        <p:spPr>
          <a:xfrm>
            <a:off x="337845" y="1008459"/>
            <a:ext cx="6494498" cy="197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5442" indent="-565442">
              <a:buAutoNum type="arabicPeriod"/>
            </a:pPr>
            <a:r>
              <a:rPr lang="en-US" sz="4617" b="1" dirty="0"/>
              <a:t>Generate Leads with their channel partners</a:t>
            </a:r>
          </a:p>
          <a:p>
            <a:pPr marL="565442" indent="-565442">
              <a:buAutoNum type="arabicPeriod"/>
            </a:pPr>
            <a:endParaRPr lang="en-IE" sz="2968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012061-9A69-4734-AD26-7A5ACE3112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50" y="4184464"/>
            <a:ext cx="810959" cy="2320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B8E3F1-5F0F-4863-859D-7FA2C655C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855" y="4998499"/>
            <a:ext cx="1241624" cy="12416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077055-5C8A-4C25-BBA3-4D5D4071D0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768" y="4623130"/>
            <a:ext cx="2799935" cy="16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0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A9C2C-BFEB-194A-9E3B-CA9D2524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650" y="5959475"/>
            <a:ext cx="8180435" cy="2285241"/>
          </a:xfrm>
        </p:spPr>
        <p:txBody>
          <a:bodyPr/>
          <a:lstStyle/>
          <a:p>
            <a:r>
              <a:rPr lang="en-US" dirty="0"/>
              <a:t>John Horkan,</a:t>
            </a:r>
            <a:br>
              <a:rPr lang="en-US" dirty="0"/>
            </a:br>
            <a:r>
              <a:rPr lang="en-US" dirty="0"/>
              <a:t>Group CEO,</a:t>
            </a:r>
            <a:br>
              <a:rPr lang="en-US" dirty="0"/>
            </a:br>
            <a:r>
              <a:rPr lang="en-US" dirty="0"/>
              <a:t>Horkan’s Garden Centre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C3F01-6E48-474A-BBCE-8854CC58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50" y="996378"/>
            <a:ext cx="13234247" cy="3867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5F6E9-A6BF-604C-BA45-8A6743310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50" y="4885435"/>
            <a:ext cx="4724400" cy="48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1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F724D-38D9-4688-B603-497D0547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788" y="1038034"/>
            <a:ext cx="10860849" cy="2120824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Siobhán Sloane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A6749-A288-40CE-A890-47E29448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790" y="4021218"/>
            <a:ext cx="10860846" cy="6241998"/>
          </a:xfrm>
        </p:spPr>
        <p:txBody>
          <a:bodyPr vert="horz" lIns="150781" tIns="75390" rIns="150781" bIns="75390" rtlCol="0" anchor="t">
            <a:normAutofit lnSpcReduction="10000"/>
          </a:bodyPr>
          <a:lstStyle/>
          <a:p>
            <a:r>
              <a:rPr lang="en-US" sz="3298">
                <a:cs typeface="Calibri"/>
              </a:rPr>
              <a:t>Background in PR, Sales &amp; Marketing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sz="3298" dirty="0">
              <a:cs typeface="Calibri"/>
            </a:endParaRPr>
          </a:p>
          <a:p>
            <a:r>
              <a:rPr lang="en-US" sz="3298">
                <a:cs typeface="Calibri"/>
              </a:rPr>
              <a:t>Moved west to study Ireland's Cultural Heritage</a:t>
            </a:r>
          </a:p>
          <a:p>
            <a:pPr marL="0" indent="0">
              <a:buNone/>
            </a:pPr>
            <a:endParaRPr lang="en-US" sz="3298" dirty="0">
              <a:cs typeface="Calibri"/>
            </a:endParaRPr>
          </a:p>
          <a:p>
            <a:r>
              <a:rPr lang="en-US" sz="3298">
                <a:cs typeface="Calibri"/>
              </a:rPr>
              <a:t>Environmental Education &amp; Tourism Marketing</a:t>
            </a:r>
          </a:p>
          <a:p>
            <a:pPr marL="0" indent="0">
              <a:buNone/>
            </a:pPr>
            <a:endParaRPr lang="en-US" sz="3298" dirty="0">
              <a:cs typeface="Calibri"/>
            </a:endParaRPr>
          </a:p>
          <a:p>
            <a:r>
              <a:rPr lang="en-US" sz="3298">
                <a:cs typeface="Calibri"/>
              </a:rPr>
              <a:t>March 2020 planned to launch Essential Food Trails On-Farm Food Tours east Galway &amp; Burren</a:t>
            </a:r>
            <a:endParaRPr lang="en-US"/>
          </a:p>
          <a:p>
            <a:pPr marL="0" indent="0">
              <a:buNone/>
            </a:pPr>
            <a:endParaRPr lang="en-US" sz="3298" dirty="0">
              <a:cs typeface="Calibri"/>
            </a:endParaRPr>
          </a:p>
          <a:p>
            <a:r>
              <a:rPr lang="en-US" sz="3298">
                <a:cs typeface="Calibri"/>
              </a:rPr>
              <a:t>April 2020 launched online Farmer's Market Store</a:t>
            </a:r>
            <a:endParaRPr lang="en-US" sz="3298" dirty="0">
              <a:cs typeface="Calibri"/>
            </a:endParaRPr>
          </a:p>
          <a:p>
            <a:endParaRPr lang="en-US" sz="3298" dirty="0">
              <a:cs typeface="Calibri"/>
            </a:endParaRPr>
          </a:p>
          <a:p>
            <a:endParaRPr lang="en-US" sz="3298">
              <a:cs typeface="Calibri"/>
            </a:endParaRPr>
          </a:p>
        </p:txBody>
      </p:sp>
      <p:pic>
        <p:nvPicPr>
          <p:cNvPr id="4" name="Picture 4" descr="A person with collar shirt&#10;&#10;Description automatically generated">
            <a:extLst>
              <a:ext uri="{FF2B5EF4-FFF2-40B4-BE49-F238E27FC236}">
                <a16:creationId xmlns:a16="http://schemas.microsoft.com/office/drawing/2014/main" id="{C2141D19-13B6-4E6E-93B6-4B213AFBAA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709" y="1659947"/>
            <a:ext cx="5296805" cy="7799809"/>
          </a:xfrm>
          <a:prstGeom prst="rect">
            <a:avLst/>
          </a:prstGeom>
          <a:effectLst/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8248" y="3488137"/>
            <a:ext cx="10403872" cy="0"/>
          </a:xfrm>
          <a:prstGeom prst="line">
            <a:avLst/>
          </a:prstGeom>
          <a:ln w="19050">
            <a:solidFill>
              <a:srgbClr val="E300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91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7"/>
            <a:ext cx="20104100" cy="1130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5" descr="A person holding a cow in a field&#10;&#10;Description automatically generated">
            <a:extLst>
              <a:ext uri="{FF2B5EF4-FFF2-40B4-BE49-F238E27FC236}">
                <a16:creationId xmlns:a16="http://schemas.microsoft.com/office/drawing/2014/main" id="{78E033BF-7729-49B1-BDBD-7ED7988625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775" y="414"/>
            <a:ext cx="8210665" cy="5609027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6" descr="A picture containing person, holding, outdoor, person&#10;&#10;Description automatically generated">
            <a:extLst>
              <a:ext uri="{FF2B5EF4-FFF2-40B4-BE49-F238E27FC236}">
                <a16:creationId xmlns:a16="http://schemas.microsoft.com/office/drawing/2014/main" id="{5090FC7C-D5CD-4F5F-BE47-CFA9C51E90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2172099" y="5699911"/>
            <a:ext cx="7932001" cy="5609044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7" name="Picture 7" descr="A picture containing person, indoor, hot, table&#10;&#10;Description automatically generated">
            <a:extLst>
              <a:ext uri="{FF2B5EF4-FFF2-40B4-BE49-F238E27FC236}">
                <a16:creationId xmlns:a16="http://schemas.microsoft.com/office/drawing/2014/main" id="{130DDFB2-A1B1-43BF-BDF7-C96B392E7C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259235" y="5699909"/>
            <a:ext cx="8121910" cy="5609044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7"/>
            <a:ext cx="6506485" cy="11308556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7"/>
            <a:ext cx="6491405" cy="11308556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3091B-C30D-4270-A146-9F05C7EB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26" y="1131253"/>
            <a:ext cx="4628969" cy="2185798"/>
          </a:xfrm>
        </p:spPr>
        <p:txBody>
          <a:bodyPr vert="horz" lIns="150781" tIns="75390" rIns="150781" bIns="75390" rtlCol="0" anchor="ctr">
            <a:normAutofit/>
          </a:bodyPr>
          <a:lstStyle/>
          <a:p>
            <a:r>
              <a:rPr lang="en-US" sz="4617"/>
              <a:t>On-Farm Food Tours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8986"/>
            <a:ext cx="211093" cy="1078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48" y="3446623"/>
            <a:ext cx="4674203" cy="3015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B03CA00-3E32-4DEE-8B45-39BDE5E6A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26" y="3724681"/>
            <a:ext cx="4628969" cy="6468494"/>
          </a:xfrm>
        </p:spPr>
        <p:txBody>
          <a:bodyPr vert="horz" lIns="150781" tIns="75390" rIns="150781" bIns="75390" rtlCol="0" anchor="t">
            <a:normAutofit/>
          </a:bodyPr>
          <a:lstStyle/>
          <a:p>
            <a:r>
              <a:rPr lang="en-US" sz="2803">
                <a:cs typeface="Calibri"/>
              </a:rPr>
              <a:t>Road-trip food tasting tour to farms, markets &amp; restaurants in east Galway &amp; the Burren</a:t>
            </a:r>
          </a:p>
          <a:p>
            <a:endParaRPr lang="en-US" sz="2803" dirty="0">
              <a:cs typeface="Calibri"/>
            </a:endParaRPr>
          </a:p>
          <a:p>
            <a:endParaRPr lang="en-US" sz="2803" dirty="0">
              <a:cs typeface="Calibri"/>
            </a:endParaRPr>
          </a:p>
        </p:txBody>
      </p:sp>
      <p:pic>
        <p:nvPicPr>
          <p:cNvPr id="4" name="Picture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A783572-C4AA-40CC-B066-669121B023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09501" y="414"/>
            <a:ext cx="7894599" cy="5609027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3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C41EEAD-4DF6-4F4C-8CA0-3A4D39F959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38" y="5876379"/>
            <a:ext cx="4523423" cy="45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8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BEBE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864</Words>
  <Application>Microsoft Macintosh PowerPoint</Application>
  <PresentationFormat>Custom</PresentationFormat>
  <Paragraphs>123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Lato Light</vt:lpstr>
      <vt:lpstr>Office Theme</vt:lpstr>
      <vt:lpstr>1_office theme</vt:lpstr>
      <vt:lpstr>PowerPoint Presentation</vt:lpstr>
      <vt:lpstr>PowerPoint Presentation</vt:lpstr>
      <vt:lpstr>PowerPoint Presentation</vt:lpstr>
      <vt:lpstr>Ground Rules</vt:lpstr>
      <vt:lpstr>PowerPoint Presentation</vt:lpstr>
      <vt:lpstr>PowerPoint Presentation</vt:lpstr>
      <vt:lpstr>John Horkan, Group CEO, Horkan’s Garden Centre</vt:lpstr>
      <vt:lpstr>Siobhán Sloane</vt:lpstr>
      <vt:lpstr>On-Farm Food Tours</vt:lpstr>
      <vt:lpstr>On-Farm Food Tours</vt:lpstr>
      <vt:lpstr>Covid-19</vt:lpstr>
      <vt:lpstr>Solution: Set Up Farmer's Market Store with Digital Marketing</vt:lpstr>
      <vt:lpstr>Online Farmer's Market Store – Customers:</vt:lpstr>
      <vt:lpstr>Social Media:</vt:lpstr>
      <vt:lpstr>Print Media Coverage Farmer's Market Store</vt:lpstr>
      <vt:lpstr>Benefits of Online Farmer's Market Store </vt:lpstr>
      <vt:lpstr>Thank You  Siobhán Sloane  Essential Food Trails  www.essentialfoodtrails.com</vt:lpstr>
      <vt:lpstr>What would you like from the final session next week?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Rocks, Denise</cp:lastModifiedBy>
  <cp:revision>4</cp:revision>
  <dcterms:created xsi:type="dcterms:W3CDTF">2020-07-14T19:36:54Z</dcterms:created>
  <dcterms:modified xsi:type="dcterms:W3CDTF">2020-07-22T08:02:40Z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2020-07-14T00:00:00Z</vt:filetime>
  </property>
</Properties>
</file>